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0" r:id="rId3"/>
    <p:sldId id="257" r:id="rId4"/>
    <p:sldId id="260" r:id="rId5"/>
    <p:sldId id="261" r:id="rId6"/>
    <p:sldId id="303" r:id="rId7"/>
    <p:sldId id="300" r:id="rId8"/>
    <p:sldId id="301" r:id="rId9"/>
    <p:sldId id="262" r:id="rId10"/>
    <p:sldId id="263" r:id="rId11"/>
    <p:sldId id="298" r:id="rId12"/>
    <p:sldId id="299" r:id="rId13"/>
    <p:sldId id="306" r:id="rId14"/>
    <p:sldId id="302" r:id="rId15"/>
    <p:sldId id="307" r:id="rId16"/>
    <p:sldId id="304" r:id="rId17"/>
    <p:sldId id="305" r:id="rId18"/>
    <p:sldId id="265" r:id="rId19"/>
    <p:sldId id="273" r:id="rId20"/>
    <p:sldId id="274" r:id="rId21"/>
    <p:sldId id="275" r:id="rId22"/>
    <p:sldId id="276" r:id="rId23"/>
    <p:sldId id="277" r:id="rId24"/>
    <p:sldId id="278" r:id="rId25"/>
    <p:sldId id="311" r:id="rId26"/>
    <p:sldId id="319" r:id="rId27"/>
    <p:sldId id="324" r:id="rId28"/>
    <p:sldId id="318" r:id="rId29"/>
    <p:sldId id="317" r:id="rId30"/>
    <p:sldId id="316" r:id="rId31"/>
    <p:sldId id="315" r:id="rId32"/>
    <p:sldId id="314" r:id="rId33"/>
    <p:sldId id="320" r:id="rId34"/>
    <p:sldId id="313" r:id="rId35"/>
    <p:sldId id="312" r:id="rId36"/>
    <p:sldId id="321" r:id="rId37"/>
    <p:sldId id="322" r:id="rId38"/>
    <p:sldId id="258" r:id="rId39"/>
    <p:sldId id="309" r:id="rId40"/>
    <p:sldId id="280" r:id="rId41"/>
    <p:sldId id="266" r:id="rId42"/>
    <p:sldId id="267" r:id="rId43"/>
    <p:sldId id="308" r:id="rId44"/>
    <p:sldId id="325" r:id="rId45"/>
    <p:sldId id="279" r:id="rId46"/>
    <p:sldId id="281" r:id="rId47"/>
    <p:sldId id="269" r:id="rId48"/>
    <p:sldId id="272" r:id="rId49"/>
    <p:sldId id="282" r:id="rId50"/>
    <p:sldId id="287" r:id="rId51"/>
    <p:sldId id="270" r:id="rId52"/>
    <p:sldId id="288" r:id="rId53"/>
    <p:sldId id="283" r:id="rId54"/>
    <p:sldId id="284" r:id="rId55"/>
    <p:sldId id="285" r:id="rId56"/>
    <p:sldId id="289" r:id="rId57"/>
    <p:sldId id="286" r:id="rId58"/>
    <p:sldId id="290" r:id="rId59"/>
    <p:sldId id="291" r:id="rId60"/>
    <p:sldId id="292" r:id="rId61"/>
    <p:sldId id="293" r:id="rId62"/>
    <p:sldId id="294" r:id="rId63"/>
    <p:sldId id="295" r:id="rId64"/>
    <p:sldId id="296" r:id="rId65"/>
    <p:sldId id="297" r:id="rId6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94707" autoAdjust="0"/>
  </p:normalViewPr>
  <p:slideViewPr>
    <p:cSldViewPr>
      <p:cViewPr>
        <p:scale>
          <a:sx n="100" d="100"/>
          <a:sy n="100" d="100"/>
        </p:scale>
        <p:origin x="-678" y="-72"/>
      </p:cViewPr>
      <p:guideLst>
        <p:guide orient="horz" pos="1620"/>
        <p:guide pos="2880"/>
      </p:guideLst>
    </p:cSldViewPr>
  </p:slideViewPr>
  <p:outlineViewPr>
    <p:cViewPr>
      <p:scale>
        <a:sx n="33" d="100"/>
        <a:sy n="33" d="100"/>
      </p:scale>
      <p:origin x="30" y="139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5" name="Footer Placeholder 4"/>
          <p:cNvSpPr>
            <a:spLocks noGrp="1"/>
          </p:cNvSpPr>
          <p:nvPr>
            <p:ph type="ftr" sz="quarter" idx="11"/>
          </p:nvPr>
        </p:nvSpPr>
        <p:spPr>
          <a:xfrm>
            <a:off x="2514600" y="4743450"/>
            <a:ext cx="19050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marL="0" indent="0" algn="just">
              <a:spcBef>
                <a:spcPts val="0"/>
              </a:spcBef>
              <a:spcAft>
                <a:spcPts val="1800"/>
              </a:spcAf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marL="0" indent="0" algn="just">
              <a:spcBef>
                <a:spcPts val="0"/>
              </a:spcBef>
              <a:spcAft>
                <a:spcPts val="1800"/>
              </a:spcAft>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6" name="Footer Placeholder 5"/>
          <p:cNvSpPr>
            <a:spLocks noGrp="1"/>
          </p:cNvSpPr>
          <p:nvPr>
            <p:ph type="ftr" sz="quarter" idx="11"/>
          </p:nvPr>
        </p:nvSpPr>
        <p:spPr>
          <a:xfrm>
            <a:off x="2514600" y="4743450"/>
            <a:ext cx="19050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8" name="Footer Placeholder 7"/>
          <p:cNvSpPr>
            <a:spLocks noGrp="1"/>
          </p:cNvSpPr>
          <p:nvPr>
            <p:ph type="ftr" sz="quarter" idx="11"/>
          </p:nvPr>
        </p:nvSpPr>
        <p:spPr>
          <a:xfrm>
            <a:off x="2514600" y="4743450"/>
            <a:ext cx="19050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4" name="Footer Placeholder 3"/>
          <p:cNvSpPr>
            <a:spLocks noGrp="1"/>
          </p:cNvSpPr>
          <p:nvPr>
            <p:ph type="ftr" sz="quarter" idx="11"/>
          </p:nvPr>
        </p:nvSpPr>
        <p:spPr>
          <a:xfrm>
            <a:off x="2514600" y="4743450"/>
            <a:ext cx="19050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3" name="Footer Placeholder 2"/>
          <p:cNvSpPr>
            <a:spLocks noGrp="1"/>
          </p:cNvSpPr>
          <p:nvPr>
            <p:ph type="ftr" sz="quarter" idx="11"/>
          </p:nvPr>
        </p:nvSpPr>
        <p:spPr>
          <a:xfrm>
            <a:off x="2514600" y="4743450"/>
            <a:ext cx="19050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6" name="Footer Placeholder 5"/>
          <p:cNvSpPr>
            <a:spLocks noGrp="1"/>
          </p:cNvSpPr>
          <p:nvPr>
            <p:ph type="ftr" sz="quarter" idx="11"/>
          </p:nvPr>
        </p:nvSpPr>
        <p:spPr>
          <a:xfrm>
            <a:off x="2514600" y="4743450"/>
            <a:ext cx="19050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1752600" cy="273844"/>
          </a:xfrm>
          <a:prstGeom prst="rect">
            <a:avLst/>
          </a:prstGeom>
        </p:spPr>
        <p:txBody>
          <a:bodyPr/>
          <a:lstStyle/>
          <a:p>
            <a:fld id="{22E12629-640A-4EBA-8259-906CC8C20A07}" type="datetimeFigureOut">
              <a:rPr lang="en-US" smtClean="0"/>
              <a:pPr/>
              <a:t>5/10/2014</a:t>
            </a:fld>
            <a:endParaRPr lang="en-US"/>
          </a:p>
        </p:txBody>
      </p:sp>
      <p:sp>
        <p:nvSpPr>
          <p:cNvPr id="6" name="Footer Placeholder 5"/>
          <p:cNvSpPr>
            <a:spLocks noGrp="1"/>
          </p:cNvSpPr>
          <p:nvPr>
            <p:ph type="ftr" sz="quarter" idx="11"/>
          </p:nvPr>
        </p:nvSpPr>
        <p:spPr>
          <a:xfrm>
            <a:off x="2514600" y="4743450"/>
            <a:ext cx="19050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3962400" y="4743450"/>
            <a:ext cx="1828800" cy="273844"/>
          </a:xfrm>
          <a:prstGeom prst="rect">
            <a:avLst/>
          </a:prstGeom>
        </p:spPr>
        <p:txBody>
          <a:bodyPr/>
          <a:lstStyle/>
          <a:p>
            <a:fld id="{E98E5FCB-92C5-45E1-B520-3884B0A7439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 Target="../slides/slid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Box 10">
            <a:hlinkClick r:id="rId13" action="ppaction://hlinksldjump"/>
          </p:cNvPr>
          <p:cNvSpPr txBox="1"/>
          <p:nvPr userDrawn="1"/>
        </p:nvSpPr>
        <p:spPr>
          <a:xfrm>
            <a:off x="2590800" y="4686300"/>
            <a:ext cx="1905000" cy="369332"/>
          </a:xfrm>
          <a:prstGeom prst="rect">
            <a:avLst/>
          </a:prstGeom>
          <a:solidFill>
            <a:srgbClr val="EE643E"/>
          </a:solidFill>
        </p:spPr>
        <p:txBody>
          <a:bodyPr wrap="square" rtlCol="0">
            <a:spAutoFit/>
          </a:bodyPr>
          <a:lstStyle/>
          <a:p>
            <a:pPr algn="ctr"/>
            <a:r>
              <a:rPr lang="en-US" dirty="0" smtClean="0"/>
              <a:t>Main Menu</a:t>
            </a:r>
            <a:endParaRPr lang="en-US" dirty="0"/>
          </a:p>
        </p:txBody>
      </p:sp>
      <p:sp>
        <p:nvSpPr>
          <p:cNvPr id="12" name="TextBox 11">
            <a:hlinkClick r:id="" action="ppaction://hlinkshowjump?jump=previousslide"/>
          </p:cNvPr>
          <p:cNvSpPr txBox="1"/>
          <p:nvPr userDrawn="1"/>
        </p:nvSpPr>
        <p:spPr>
          <a:xfrm>
            <a:off x="533400" y="4686300"/>
            <a:ext cx="1905000" cy="369332"/>
          </a:xfrm>
          <a:prstGeom prst="rect">
            <a:avLst/>
          </a:prstGeom>
          <a:solidFill>
            <a:srgbClr val="EE643E"/>
          </a:solidFill>
        </p:spPr>
        <p:txBody>
          <a:bodyPr wrap="square" rtlCol="0">
            <a:spAutoFit/>
          </a:bodyPr>
          <a:lstStyle/>
          <a:p>
            <a:pPr algn="ctr"/>
            <a:r>
              <a:rPr lang="en-US" dirty="0" smtClean="0"/>
              <a:t>Previous Slide</a:t>
            </a:r>
            <a:endParaRPr lang="en-US" dirty="0"/>
          </a:p>
        </p:txBody>
      </p:sp>
      <p:sp>
        <p:nvSpPr>
          <p:cNvPr id="14" name="TextBox 13">
            <a:hlinkClick r:id="" action="ppaction://hlinkshowjump?jump=nextslide"/>
          </p:cNvPr>
          <p:cNvSpPr txBox="1"/>
          <p:nvPr userDrawn="1"/>
        </p:nvSpPr>
        <p:spPr>
          <a:xfrm>
            <a:off x="6705600" y="4686300"/>
            <a:ext cx="1905000" cy="369332"/>
          </a:xfrm>
          <a:prstGeom prst="rect">
            <a:avLst/>
          </a:prstGeom>
          <a:solidFill>
            <a:srgbClr val="EE643E"/>
          </a:solidFill>
        </p:spPr>
        <p:txBody>
          <a:bodyPr wrap="square" rtlCol="0">
            <a:spAutoFit/>
          </a:bodyPr>
          <a:lstStyle/>
          <a:p>
            <a:pPr algn="ctr"/>
            <a:r>
              <a:rPr lang="en-US" dirty="0" smtClean="0"/>
              <a:t>Next Slide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None/>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None/>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None/>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None/>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None/>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slide" Target="slide38.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 Target="slide9.xml"/><Relationship Id="rId1" Type="http://schemas.openxmlformats.org/officeDocument/2006/relationships/slideLayout" Target="../slideLayouts/slideLayout4.xml"/><Relationship Id="rId5" Type="http://schemas.openxmlformats.org/officeDocument/2006/relationships/slide" Target="slide2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28600" y="4552950"/>
            <a:ext cx="1447800" cy="590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62800" y="4552950"/>
            <a:ext cx="1447800" cy="590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ttp___www.mythwallpaper.com_uploads_allimg_100116_1089_planet_53.jpg"/>
          <p:cNvPicPr>
            <a:picLocks noChangeAspect="1"/>
          </p:cNvPicPr>
          <p:nvPr/>
        </p:nvPicPr>
        <p:blipFill>
          <a:blip r:embed="rId2" cstate="print"/>
          <a:srcRect/>
          <a:stretch>
            <a:fillRect/>
          </a:stretch>
        </p:blipFill>
        <p:spPr>
          <a:xfrm>
            <a:off x="1097280" y="41910"/>
            <a:ext cx="6827520" cy="5120640"/>
          </a:xfrm>
          <a:prstGeom prst="rect">
            <a:avLst/>
          </a:prstGeom>
        </p:spPr>
      </p:pic>
      <p:pic>
        <p:nvPicPr>
          <p:cNvPr id="8" name="Picture 7" descr="mars_global_surveyor.jpg">
            <a:hlinkClick r:id="rId3" action="ppaction://hlinksldjump"/>
          </p:cNvPr>
          <p:cNvPicPr>
            <a:picLocks noChangeAspect="1"/>
          </p:cNvPicPr>
          <p:nvPr/>
        </p:nvPicPr>
        <p:blipFill>
          <a:blip r:embed="rId4" cstate="print"/>
          <a:srcRect t="8721" b="26163"/>
          <a:stretch>
            <a:fillRect/>
          </a:stretch>
        </p:blipFill>
        <p:spPr>
          <a:xfrm>
            <a:off x="7315200" y="1"/>
            <a:ext cx="1828800" cy="1024097"/>
          </a:xfrm>
          <a:prstGeom prst="rect">
            <a:avLst/>
          </a:prstGeom>
        </p:spPr>
      </p:pic>
      <p:sp>
        <p:nvSpPr>
          <p:cNvPr id="2" name="Title 1"/>
          <p:cNvSpPr>
            <a:spLocks noGrp="1"/>
          </p:cNvSpPr>
          <p:nvPr>
            <p:ph type="ctrTitle"/>
          </p:nvPr>
        </p:nvSpPr>
        <p:spPr>
          <a:xfrm>
            <a:off x="152400" y="154782"/>
            <a:ext cx="3505200" cy="931069"/>
          </a:xfrm>
        </p:spPr>
        <p:txBody>
          <a:bodyPr>
            <a:normAutofit fontScale="90000"/>
          </a:bodyPr>
          <a:lstStyle/>
          <a:p>
            <a:r>
              <a:rPr lang="en-US" sz="7200" dirty="0" smtClean="0"/>
              <a:t>Mars</a:t>
            </a:r>
            <a:endParaRPr lang="en-US" sz="7200" dirty="0"/>
          </a:p>
        </p:txBody>
      </p:sp>
      <p:sp>
        <p:nvSpPr>
          <p:cNvPr id="3" name="Subtitle 2"/>
          <p:cNvSpPr>
            <a:spLocks noGrp="1"/>
          </p:cNvSpPr>
          <p:nvPr>
            <p:ph type="subTitle" idx="1"/>
          </p:nvPr>
        </p:nvSpPr>
        <p:spPr>
          <a:xfrm>
            <a:off x="152400" y="971550"/>
            <a:ext cx="3352800" cy="457200"/>
          </a:xfrm>
        </p:spPr>
        <p:txBody>
          <a:bodyPr>
            <a:normAutofit fontScale="92500" lnSpcReduction="20000"/>
          </a:bodyPr>
          <a:lstStyle/>
          <a:p>
            <a:r>
              <a:rPr lang="en-US" dirty="0" smtClean="0">
                <a:solidFill>
                  <a:srgbClr val="FF0000"/>
                </a:solidFill>
              </a:rPr>
              <a:t>The Red Planet</a:t>
            </a:r>
            <a:endParaRPr lang="en-US" dirty="0">
              <a:solidFill>
                <a:srgbClr val="FF0000"/>
              </a:solidFill>
            </a:endParaRPr>
          </a:p>
        </p:txBody>
      </p:sp>
      <p:sp>
        <p:nvSpPr>
          <p:cNvPr id="7" name="Oval 6"/>
          <p:cNvSpPr/>
          <p:nvPr/>
        </p:nvSpPr>
        <p:spPr>
          <a:xfrm>
            <a:off x="2209800" y="685800"/>
            <a:ext cx="6781800" cy="50863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hlinkClick r:id="rId3" action="ppaction://hlinksldjump"/>
          </p:cNvPr>
          <p:cNvSpPr txBox="1"/>
          <p:nvPr/>
        </p:nvSpPr>
        <p:spPr>
          <a:xfrm>
            <a:off x="4038600" y="133350"/>
            <a:ext cx="3200400" cy="646331"/>
          </a:xfrm>
          <a:prstGeom prst="rect">
            <a:avLst/>
          </a:prstGeom>
          <a:noFill/>
        </p:spPr>
        <p:txBody>
          <a:bodyPr wrap="square" rtlCol="0">
            <a:spAutoFit/>
          </a:bodyPr>
          <a:lstStyle/>
          <a:p>
            <a:pPr algn="just"/>
            <a:r>
              <a:rPr lang="en-US" dirty="0" smtClean="0">
                <a:solidFill>
                  <a:schemeClr val="bg1"/>
                </a:solidFill>
              </a:rPr>
              <a:t>Click on the satellite to learn more about exploration of Mars</a:t>
            </a:r>
            <a:endParaRPr lang="en-US" dirty="0">
              <a:solidFill>
                <a:schemeClr val="bg1"/>
              </a:solidFill>
            </a:endParaRPr>
          </a:p>
        </p:txBody>
      </p:sp>
      <p:sp>
        <p:nvSpPr>
          <p:cNvPr id="11" name="TextBox 10">
            <a:hlinkClick r:id="rId5" action="ppaction://hlinksldjump"/>
          </p:cNvPr>
          <p:cNvSpPr txBox="1"/>
          <p:nvPr/>
        </p:nvSpPr>
        <p:spPr>
          <a:xfrm>
            <a:off x="228600" y="2647950"/>
            <a:ext cx="1828800" cy="923330"/>
          </a:xfrm>
          <a:prstGeom prst="rect">
            <a:avLst/>
          </a:prstGeom>
          <a:noFill/>
        </p:spPr>
        <p:txBody>
          <a:bodyPr wrap="square" rtlCol="0">
            <a:spAutoFit/>
          </a:bodyPr>
          <a:lstStyle/>
          <a:p>
            <a:pPr algn="just"/>
            <a:r>
              <a:rPr lang="en-US" dirty="0" smtClean="0">
                <a:solidFill>
                  <a:schemeClr val="bg1"/>
                </a:solidFill>
              </a:rPr>
              <a:t>Click on moon to learn more about Mars’ moons.</a:t>
            </a:r>
            <a:endParaRPr lang="en-US" dirty="0">
              <a:solidFill>
                <a:schemeClr val="bg1"/>
              </a:solidFill>
            </a:endParaRPr>
          </a:p>
        </p:txBody>
      </p:sp>
      <p:sp>
        <p:nvSpPr>
          <p:cNvPr id="6" name="Oval 5">
            <a:hlinkClick r:id="rId5" action="ppaction://hlinksldjump"/>
          </p:cNvPr>
          <p:cNvSpPr/>
          <p:nvPr/>
        </p:nvSpPr>
        <p:spPr>
          <a:xfrm rot="19404288">
            <a:off x="2200437" y="2961909"/>
            <a:ext cx="404770" cy="358073"/>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hlinkClick r:id="rId5" action="ppaction://hlinksldjump"/>
          </p:cNvPr>
          <p:cNvSpPr/>
          <p:nvPr/>
        </p:nvSpPr>
        <p:spPr>
          <a:xfrm rot="19404288">
            <a:off x="1375196" y="3585141"/>
            <a:ext cx="1026379" cy="1326523"/>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hlinkClick r:id="rId6" action="ppaction://hlinksldjump"/>
          </p:cNvPr>
          <p:cNvSpPr/>
          <p:nvPr/>
        </p:nvSpPr>
        <p:spPr>
          <a:xfrm>
            <a:off x="2743200" y="742950"/>
            <a:ext cx="5029200" cy="5029200"/>
          </a:xfrm>
          <a:prstGeom prst="ellipse">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hlinkClick r:id="rId6" action="ppaction://hlinksldjump"/>
          </p:cNvPr>
          <p:cNvSpPr txBox="1"/>
          <p:nvPr/>
        </p:nvSpPr>
        <p:spPr>
          <a:xfrm>
            <a:off x="3581400" y="4057650"/>
            <a:ext cx="4419600" cy="369332"/>
          </a:xfrm>
          <a:prstGeom prst="rect">
            <a:avLst/>
          </a:prstGeom>
          <a:noFill/>
        </p:spPr>
        <p:txBody>
          <a:bodyPr wrap="square" rtlCol="0">
            <a:spAutoFit/>
          </a:bodyPr>
          <a:lstStyle/>
          <a:p>
            <a:pPr algn="just"/>
            <a:r>
              <a:rPr lang="en-US" dirty="0" smtClean="0">
                <a:solidFill>
                  <a:schemeClr val="bg1"/>
                </a:solidFill>
              </a:rPr>
              <a:t>Click on Mars to learn more about the planet</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dirty="0" smtClean="0"/>
              <a:t>Martian Atmosphere</a:t>
            </a:r>
            <a:endParaRPr lang="en-US" dirty="0"/>
          </a:p>
        </p:txBody>
      </p:sp>
      <p:pic>
        <p:nvPicPr>
          <p:cNvPr id="5" name="Content Placeholder 4" descr="6a00d8341bf7f753ef0133f2fafe2d970b.jpg"/>
          <p:cNvPicPr>
            <a:picLocks noGrp="1" noChangeAspect="1"/>
          </p:cNvPicPr>
          <p:nvPr>
            <p:ph sz="half" idx="1"/>
          </p:nvPr>
        </p:nvPicPr>
        <p:blipFill>
          <a:blip r:embed="rId2" cstate="print"/>
          <a:stretch>
            <a:fillRect/>
          </a:stretch>
        </p:blipFill>
        <p:spPr>
          <a:xfrm>
            <a:off x="685800" y="819150"/>
            <a:ext cx="3394075" cy="3394075"/>
          </a:xfrm>
        </p:spPr>
      </p:pic>
      <p:sp>
        <p:nvSpPr>
          <p:cNvPr id="4" name="Content Placeholder 3"/>
          <p:cNvSpPr>
            <a:spLocks noGrp="1"/>
          </p:cNvSpPr>
          <p:nvPr>
            <p:ph sz="half" idx="2"/>
          </p:nvPr>
        </p:nvSpPr>
        <p:spPr/>
        <p:txBody>
          <a:bodyPr/>
          <a:lstStyle/>
          <a:p>
            <a:r>
              <a:rPr lang="en-US" dirty="0" smtClean="0"/>
              <a:t>Although it is very thin, Mars’ atmosphere is still a dynamic system.</a:t>
            </a:r>
          </a:p>
          <a:p>
            <a:r>
              <a:rPr lang="en-US" dirty="0" smtClean="0"/>
              <a:t>Probes have observed clouds and even snow in the higher latitudes.</a:t>
            </a:r>
          </a:p>
          <a:p>
            <a:endParaRPr lang="en-US" dirty="0"/>
          </a:p>
        </p:txBody>
      </p:sp>
      <p:sp>
        <p:nvSpPr>
          <p:cNvPr id="6" name="TextBox 5"/>
          <p:cNvSpPr txBox="1"/>
          <p:nvPr/>
        </p:nvSpPr>
        <p:spPr>
          <a:xfrm>
            <a:off x="457200" y="4171950"/>
            <a:ext cx="4191000" cy="369332"/>
          </a:xfrm>
          <a:prstGeom prst="rect">
            <a:avLst/>
          </a:prstGeom>
          <a:noFill/>
        </p:spPr>
        <p:txBody>
          <a:bodyPr wrap="square" rtlCol="0">
            <a:spAutoFit/>
          </a:bodyPr>
          <a:lstStyle/>
          <a:p>
            <a:r>
              <a:rPr lang="en-US" dirty="0" smtClean="0">
                <a:solidFill>
                  <a:schemeClr val="bg1"/>
                </a:solidFill>
              </a:rPr>
              <a:t>Wispy clouds in the Martian atmosphere </a:t>
            </a:r>
            <a:endParaRPr lang="en-US" dirty="0">
              <a:solidFill>
                <a:schemeClr val="bg1"/>
              </a:solidFill>
            </a:endParaRPr>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dirty="0" smtClean="0"/>
              <a:t>Martian Atmosphere</a:t>
            </a:r>
            <a:endParaRPr lang="en-US" dirty="0"/>
          </a:p>
        </p:txBody>
      </p:sp>
      <p:pic>
        <p:nvPicPr>
          <p:cNvPr id="5" name="Content Placeholder 4" descr="Martian_north_polar_cap.jpg"/>
          <p:cNvPicPr>
            <a:picLocks noGrp="1" noChangeAspect="1"/>
          </p:cNvPicPr>
          <p:nvPr>
            <p:ph sz="half" idx="1"/>
          </p:nvPr>
        </p:nvPicPr>
        <p:blipFill>
          <a:blip r:embed="rId2" cstate="print"/>
          <a:stretch>
            <a:fillRect/>
          </a:stretch>
        </p:blipFill>
        <p:spPr>
          <a:xfrm>
            <a:off x="685800" y="895350"/>
            <a:ext cx="3520163" cy="3394075"/>
          </a:xfrm>
        </p:spPr>
      </p:pic>
      <p:sp>
        <p:nvSpPr>
          <p:cNvPr id="4" name="Content Placeholder 3"/>
          <p:cNvSpPr>
            <a:spLocks noGrp="1"/>
          </p:cNvSpPr>
          <p:nvPr>
            <p:ph sz="half" idx="2"/>
          </p:nvPr>
        </p:nvSpPr>
        <p:spPr>
          <a:xfrm>
            <a:off x="4648200" y="1200151"/>
            <a:ext cx="3733800" cy="3394472"/>
          </a:xfrm>
        </p:spPr>
        <p:txBody>
          <a:bodyPr/>
          <a:lstStyle/>
          <a:p>
            <a:r>
              <a:rPr lang="en-US" dirty="0" smtClean="0"/>
              <a:t>Because the pressure in the atmosphere is so low, water cannot exist in liquid form, although there is frozen water in the polar ice caps.</a:t>
            </a:r>
            <a:endParaRPr lang="en-US" dirty="0"/>
          </a:p>
        </p:txBody>
      </p:sp>
      <p:sp>
        <p:nvSpPr>
          <p:cNvPr id="6" name="TextBox 5"/>
          <p:cNvSpPr txBox="1"/>
          <p:nvPr/>
        </p:nvSpPr>
        <p:spPr>
          <a:xfrm>
            <a:off x="457200" y="4248150"/>
            <a:ext cx="4191000" cy="369332"/>
          </a:xfrm>
          <a:prstGeom prst="rect">
            <a:avLst/>
          </a:prstGeom>
          <a:noFill/>
        </p:spPr>
        <p:txBody>
          <a:bodyPr wrap="square" rtlCol="0">
            <a:spAutoFit/>
          </a:bodyPr>
          <a:lstStyle/>
          <a:p>
            <a:pPr algn="ctr"/>
            <a:r>
              <a:rPr lang="en-US" dirty="0" smtClean="0">
                <a:solidFill>
                  <a:schemeClr val="bg1"/>
                </a:solidFill>
              </a:rPr>
              <a:t>Mars’ northern polar ice cap</a:t>
            </a:r>
            <a:endParaRPr lang="en-US" dirty="0">
              <a:solidFill>
                <a:schemeClr val="bg1"/>
              </a:solidFill>
            </a:endParaRPr>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Disappearing Atmosphere </a:t>
            </a:r>
            <a:endParaRPr lang="en-US" dirty="0"/>
          </a:p>
        </p:txBody>
      </p:sp>
      <p:sp>
        <p:nvSpPr>
          <p:cNvPr id="4" name="Content Placeholder 3"/>
          <p:cNvSpPr>
            <a:spLocks noGrp="1"/>
          </p:cNvSpPr>
          <p:nvPr>
            <p:ph sz="half" idx="2"/>
          </p:nvPr>
        </p:nvSpPr>
        <p:spPr/>
        <p:txBody>
          <a:bodyPr>
            <a:normAutofit fontScale="92500"/>
          </a:bodyPr>
          <a:lstStyle/>
          <a:p>
            <a:r>
              <a:rPr lang="en-US" dirty="0" smtClean="0"/>
              <a:t>The atmosphere of Mars was probably thicker in the past.</a:t>
            </a:r>
          </a:p>
          <a:p>
            <a:r>
              <a:rPr lang="en-US" dirty="0" smtClean="0"/>
              <a:t>The Sun’s radiation is slowly stripping away gas from Mars.  </a:t>
            </a:r>
          </a:p>
          <a:p>
            <a:r>
              <a:rPr lang="en-US" dirty="0" smtClean="0"/>
              <a:t>But why is this happening?</a:t>
            </a:r>
            <a:endParaRPr lang="en-US" dirty="0"/>
          </a:p>
        </p:txBody>
      </p:sp>
      <p:pic>
        <p:nvPicPr>
          <p:cNvPr id="5" name="Content Placeholder 4" descr="mars-lost-atmosphere.jpg"/>
          <p:cNvPicPr>
            <a:picLocks noGrp="1" noChangeAspect="1"/>
          </p:cNvPicPr>
          <p:nvPr>
            <p:ph sz="half" idx="1"/>
          </p:nvPr>
        </p:nvPicPr>
        <p:blipFill>
          <a:blip r:embed="rId2" cstate="print"/>
          <a:stretch>
            <a:fillRect/>
          </a:stretch>
        </p:blipFill>
        <p:spPr>
          <a:xfrm>
            <a:off x="457200" y="1384589"/>
            <a:ext cx="4038600" cy="3025197"/>
          </a:xfr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Disappearing Atmosphere </a:t>
            </a:r>
            <a:endParaRPr lang="en-US" dirty="0"/>
          </a:p>
        </p:txBody>
      </p:sp>
      <p:pic>
        <p:nvPicPr>
          <p:cNvPr id="5" name="Content Placeholder 4" descr="solarwind-interaction-magnetosphere410.jpg"/>
          <p:cNvPicPr>
            <a:picLocks noGrp="1" noChangeAspect="1"/>
          </p:cNvPicPr>
          <p:nvPr>
            <p:ph sz="half" idx="1"/>
          </p:nvPr>
        </p:nvPicPr>
        <p:blipFill>
          <a:blip r:embed="rId2" cstate="print"/>
          <a:stretch>
            <a:fillRect/>
          </a:stretch>
        </p:blipFill>
        <p:spPr>
          <a:xfrm>
            <a:off x="457200" y="1276350"/>
            <a:ext cx="4038600" cy="2955073"/>
          </a:xfrm>
        </p:spPr>
      </p:pic>
      <p:sp>
        <p:nvSpPr>
          <p:cNvPr id="4" name="Content Placeholder 3"/>
          <p:cNvSpPr>
            <a:spLocks noGrp="1"/>
          </p:cNvSpPr>
          <p:nvPr>
            <p:ph sz="half" idx="2"/>
          </p:nvPr>
        </p:nvSpPr>
        <p:spPr>
          <a:xfrm>
            <a:off x="4648200" y="1310877"/>
            <a:ext cx="4191000" cy="3013473"/>
          </a:xfrm>
        </p:spPr>
        <p:txBody>
          <a:bodyPr/>
          <a:lstStyle/>
          <a:p>
            <a:r>
              <a:rPr lang="en-US" dirty="0" smtClean="0"/>
              <a:t>Earth is able to keep its atmosphere because it is surrounded by a magnetic field, which blocks most of the solar wind particles.</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lstStyle/>
          <a:p>
            <a:r>
              <a:rPr lang="en-US" dirty="0" smtClean="0"/>
              <a:t>Mars’ Disappearing Atmosphere </a:t>
            </a:r>
            <a:endParaRPr lang="en-US" dirty="0"/>
          </a:p>
        </p:txBody>
      </p:sp>
      <p:pic>
        <p:nvPicPr>
          <p:cNvPr id="5" name="Content Placeholder 4" descr="PIA02819_mag.jpg"/>
          <p:cNvPicPr>
            <a:picLocks noGrp="1" noChangeAspect="1"/>
          </p:cNvPicPr>
          <p:nvPr>
            <p:ph sz="half" idx="1"/>
          </p:nvPr>
        </p:nvPicPr>
        <p:blipFill>
          <a:blip r:embed="rId2" cstate="print"/>
          <a:stretch>
            <a:fillRect/>
          </a:stretch>
        </p:blipFill>
        <p:spPr>
          <a:xfrm>
            <a:off x="457200" y="1222251"/>
            <a:ext cx="4038600" cy="2797299"/>
          </a:xfrm>
        </p:spPr>
      </p:pic>
      <p:sp>
        <p:nvSpPr>
          <p:cNvPr id="4" name="Content Placeholder 3"/>
          <p:cNvSpPr>
            <a:spLocks noGrp="1"/>
          </p:cNvSpPr>
          <p:nvPr>
            <p:ph sz="half" idx="2"/>
          </p:nvPr>
        </p:nvSpPr>
        <p:spPr>
          <a:xfrm>
            <a:off x="4648200" y="1200150"/>
            <a:ext cx="4038600" cy="3394472"/>
          </a:xfrm>
        </p:spPr>
        <p:txBody>
          <a:bodyPr/>
          <a:lstStyle/>
          <a:p>
            <a:r>
              <a:rPr lang="en-US" dirty="0" smtClean="0"/>
              <a:t>Mars does not have a planetary magnetic field.  There might have been one in the past, because probes have measured isolated regions which are very strongly magnetized.</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Disappearing Atmosphere </a:t>
            </a:r>
            <a:endParaRPr lang="en-US" dirty="0"/>
          </a:p>
        </p:txBody>
      </p:sp>
      <p:sp>
        <p:nvSpPr>
          <p:cNvPr id="4" name="Content Placeholder 3"/>
          <p:cNvSpPr>
            <a:spLocks noGrp="1"/>
          </p:cNvSpPr>
          <p:nvPr>
            <p:ph sz="half" idx="2"/>
          </p:nvPr>
        </p:nvSpPr>
        <p:spPr>
          <a:xfrm>
            <a:off x="4800600" y="1200151"/>
            <a:ext cx="3886200" cy="3394472"/>
          </a:xfrm>
        </p:spPr>
        <p:txBody>
          <a:bodyPr>
            <a:normAutofit lnSpcReduction="10000"/>
          </a:bodyPr>
          <a:lstStyle/>
          <a:p>
            <a:r>
              <a:rPr lang="en-US" dirty="0" smtClean="0"/>
              <a:t>Without a protective magnetic field, solar wind hits the Martian atmosphere directly.</a:t>
            </a:r>
          </a:p>
          <a:p>
            <a:r>
              <a:rPr lang="en-US" dirty="0" smtClean="0"/>
              <a:t>This effect has been stripping away Mars’ atmosphere for billions of years.</a:t>
            </a:r>
            <a:endParaRPr lang="en-US" dirty="0"/>
          </a:p>
        </p:txBody>
      </p:sp>
      <p:pic>
        <p:nvPicPr>
          <p:cNvPr id="9" name="Content Placeholder 8" descr="art_marsmag_hires.jpg"/>
          <p:cNvPicPr>
            <a:picLocks noGrp="1" noChangeAspect="1"/>
          </p:cNvPicPr>
          <p:nvPr>
            <p:ph sz="half" idx="1"/>
          </p:nvPr>
        </p:nvPicPr>
        <p:blipFill>
          <a:blip r:embed="rId2" cstate="print"/>
          <a:stretch>
            <a:fillRect/>
          </a:stretch>
        </p:blipFill>
        <p:spPr>
          <a:xfrm>
            <a:off x="457200" y="1281747"/>
            <a:ext cx="4038600" cy="3230880"/>
          </a:xfrm>
        </p:spPr>
      </p:pic>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Dust Storms</a:t>
            </a:r>
            <a:endParaRPr lang="en-US" dirty="0"/>
          </a:p>
        </p:txBody>
      </p:sp>
      <p:pic>
        <p:nvPicPr>
          <p:cNvPr id="5" name="Content Placeholder 4" descr="opo0131c.jpg"/>
          <p:cNvPicPr>
            <a:picLocks noGrp="1" noChangeAspect="1"/>
          </p:cNvPicPr>
          <p:nvPr>
            <p:ph sz="half" idx="1"/>
          </p:nvPr>
        </p:nvPicPr>
        <p:blipFill>
          <a:blip r:embed="rId2" cstate="print"/>
          <a:stretch>
            <a:fillRect/>
          </a:stretch>
        </p:blipFill>
        <p:spPr>
          <a:xfrm>
            <a:off x="762000" y="971550"/>
            <a:ext cx="3394075" cy="3394075"/>
          </a:xfrm>
        </p:spPr>
      </p:pic>
      <p:sp>
        <p:nvSpPr>
          <p:cNvPr id="4" name="Content Placeholder 3"/>
          <p:cNvSpPr>
            <a:spLocks noGrp="1"/>
          </p:cNvSpPr>
          <p:nvPr>
            <p:ph sz="half" idx="2"/>
          </p:nvPr>
        </p:nvSpPr>
        <p:spPr>
          <a:xfrm>
            <a:off x="4648200" y="1123950"/>
            <a:ext cx="4038600" cy="3546873"/>
          </a:xfrm>
        </p:spPr>
        <p:txBody>
          <a:bodyPr>
            <a:normAutofit fontScale="92500" lnSpcReduction="10000"/>
          </a:bodyPr>
          <a:lstStyle/>
          <a:p>
            <a:r>
              <a:rPr lang="en-US" dirty="0" smtClean="0"/>
              <a:t>One major type of event that occurs on Mars is enormous dust storms.  These storms can cover the entire planet and last for a month or longer.</a:t>
            </a:r>
          </a:p>
          <a:p>
            <a:r>
              <a:rPr lang="en-US" dirty="0" smtClean="0"/>
              <a:t>What is it about Mars that allows these storms to form?</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Clues about Dust Storms</a:t>
            </a:r>
            <a:endParaRPr lang="en-US" dirty="0"/>
          </a:p>
        </p:txBody>
      </p:sp>
      <p:sp>
        <p:nvSpPr>
          <p:cNvPr id="4" name="Content Placeholder 3"/>
          <p:cNvSpPr>
            <a:spLocks noGrp="1"/>
          </p:cNvSpPr>
          <p:nvPr>
            <p:ph sz="half" idx="2"/>
          </p:nvPr>
        </p:nvSpPr>
        <p:spPr>
          <a:xfrm>
            <a:off x="4648200" y="1200151"/>
            <a:ext cx="4267200" cy="3394472"/>
          </a:xfrm>
        </p:spPr>
        <p:txBody>
          <a:bodyPr>
            <a:normAutofit fontScale="92500" lnSpcReduction="10000"/>
          </a:bodyPr>
          <a:lstStyle/>
          <a:p>
            <a:r>
              <a:rPr lang="en-US" dirty="0" smtClean="0"/>
              <a:t>There are at least three factors that contribute to the formation of giant dust storms:</a:t>
            </a:r>
          </a:p>
          <a:p>
            <a:pPr>
              <a:buFont typeface="Arial" pitchFamily="34" charset="0"/>
              <a:buChar char="•"/>
            </a:pPr>
            <a:r>
              <a:rPr lang="en-US" dirty="0" smtClean="0"/>
              <a:t>Absence of liquid water</a:t>
            </a:r>
          </a:p>
          <a:p>
            <a:pPr>
              <a:buFont typeface="Arial" pitchFamily="34" charset="0"/>
              <a:buChar char="•"/>
            </a:pPr>
            <a:r>
              <a:rPr lang="en-US" dirty="0" smtClean="0"/>
              <a:t>Relatively low gravity</a:t>
            </a:r>
          </a:p>
          <a:p>
            <a:pPr>
              <a:buFont typeface="Arial" pitchFamily="34" charset="0"/>
              <a:buChar char="•"/>
            </a:pPr>
            <a:r>
              <a:rPr lang="en-US" dirty="0" smtClean="0"/>
              <a:t>Daily Temperature changes</a:t>
            </a:r>
            <a:endParaRPr lang="en-US" dirty="0"/>
          </a:p>
        </p:txBody>
      </p:sp>
      <p:sp>
        <p:nvSpPr>
          <p:cNvPr id="8" name="Rectangle 7"/>
          <p:cNvSpPr/>
          <p:nvPr/>
        </p:nvSpPr>
        <p:spPr>
          <a:xfrm>
            <a:off x="381000" y="1047750"/>
            <a:ext cx="1371599" cy="264687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6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rPr>
              <a:t>?</a:t>
            </a:r>
            <a:endParaRPr lang="en-US" sz="16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endParaRPr>
          </a:p>
        </p:txBody>
      </p:sp>
      <p:sp>
        <p:nvSpPr>
          <p:cNvPr id="11" name="Rectangle 10"/>
          <p:cNvSpPr/>
          <p:nvPr/>
        </p:nvSpPr>
        <p:spPr>
          <a:xfrm>
            <a:off x="1600200" y="1372672"/>
            <a:ext cx="1371599" cy="264687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6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rPr>
              <a:t>?</a:t>
            </a:r>
            <a:endParaRPr lang="en-US" sz="16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endParaRPr>
          </a:p>
        </p:txBody>
      </p:sp>
      <p:sp>
        <p:nvSpPr>
          <p:cNvPr id="12" name="Rectangle 11"/>
          <p:cNvSpPr/>
          <p:nvPr/>
        </p:nvSpPr>
        <p:spPr>
          <a:xfrm>
            <a:off x="2895600" y="1657350"/>
            <a:ext cx="1371599" cy="2646878"/>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66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rPr>
              <a:t>?</a:t>
            </a:r>
            <a:endParaRPr lang="en-US" sz="16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endParaRPr>
          </a:p>
        </p:txBody>
      </p:sp>
      <p:sp>
        <p:nvSpPr>
          <p:cNvPr id="9" name="TextBox 8">
            <a:hlinkClick r:id="rId2"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1: Aridness</a:t>
            </a:r>
            <a:endParaRPr lang="en-US" dirty="0"/>
          </a:p>
        </p:txBody>
      </p:sp>
      <p:sp>
        <p:nvSpPr>
          <p:cNvPr id="4" name="Content Placeholder 3"/>
          <p:cNvSpPr>
            <a:spLocks noGrp="1"/>
          </p:cNvSpPr>
          <p:nvPr>
            <p:ph sz="half" idx="2"/>
          </p:nvPr>
        </p:nvSpPr>
        <p:spPr/>
        <p:txBody>
          <a:bodyPr/>
          <a:lstStyle/>
          <a:p>
            <a:r>
              <a:rPr lang="en-US" dirty="0" smtClean="0"/>
              <a:t>Because there is no liquid water on Mars, dirt and dust never get clumped together by moisture in the air.  These tiny particles are carried by the wind easily.</a:t>
            </a:r>
            <a:endParaRPr lang="en-US" dirty="0"/>
          </a:p>
        </p:txBody>
      </p:sp>
      <p:pic>
        <p:nvPicPr>
          <p:cNvPr id="5" name="Content Placeholder 4" descr="globalwarming-dry-cracked-mud.jpg"/>
          <p:cNvPicPr>
            <a:picLocks noGrp="1" noChangeAspect="1"/>
          </p:cNvPicPr>
          <p:nvPr>
            <p:ph sz="half" idx="1"/>
          </p:nvPr>
        </p:nvPicPr>
        <p:blipFill>
          <a:blip r:embed="rId2" cstate="print"/>
          <a:stretch>
            <a:fillRect/>
          </a:stretch>
        </p:blipFill>
        <p:spPr>
          <a:xfrm>
            <a:off x="609600" y="1047750"/>
            <a:ext cx="2286000" cy="1526531"/>
          </a:xfrm>
        </p:spPr>
      </p:pic>
      <p:pic>
        <p:nvPicPr>
          <p:cNvPr id="7" name="Picture 6" descr="shutterstock_105706226.jpg"/>
          <p:cNvPicPr>
            <a:picLocks noChangeAspect="1"/>
          </p:cNvPicPr>
          <p:nvPr/>
        </p:nvPicPr>
        <p:blipFill>
          <a:blip r:embed="rId3" cstate="print"/>
          <a:stretch>
            <a:fillRect/>
          </a:stretch>
        </p:blipFill>
        <p:spPr>
          <a:xfrm>
            <a:off x="1676400" y="2724150"/>
            <a:ext cx="2514600" cy="1675048"/>
          </a:xfrm>
          <a:prstGeom prst="rect">
            <a:avLst/>
          </a:prstGeom>
        </p:spPr>
      </p:pic>
      <p:sp>
        <p:nvSpPr>
          <p:cNvPr id="9" name="TextBox 8">
            <a:hlinkClick r:id="rId4"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1: Aridness</a:t>
            </a:r>
            <a:endParaRPr lang="en-US" dirty="0"/>
          </a:p>
        </p:txBody>
      </p:sp>
      <p:sp>
        <p:nvSpPr>
          <p:cNvPr id="4" name="Content Placeholder 3"/>
          <p:cNvSpPr>
            <a:spLocks noGrp="1"/>
          </p:cNvSpPr>
          <p:nvPr>
            <p:ph sz="half" idx="2"/>
          </p:nvPr>
        </p:nvSpPr>
        <p:spPr/>
        <p:txBody>
          <a:bodyPr/>
          <a:lstStyle/>
          <a:p>
            <a:r>
              <a:rPr lang="en-US" dirty="0" smtClean="0"/>
              <a:t>Additionally, once dust particles are swept into the air, they do not get washed down by rain, as they would on Earth.</a:t>
            </a:r>
            <a:endParaRPr lang="en-US" dirty="0"/>
          </a:p>
        </p:txBody>
      </p:sp>
      <p:pic>
        <p:nvPicPr>
          <p:cNvPr id="5" name="Content Placeholder 4" descr="index.jpg"/>
          <p:cNvPicPr>
            <a:picLocks noGrp="1" noChangeAspect="1"/>
          </p:cNvPicPr>
          <p:nvPr>
            <p:ph sz="half" idx="1"/>
          </p:nvPr>
        </p:nvPicPr>
        <p:blipFill>
          <a:blip r:embed="rId2" cstate="print"/>
          <a:stretch>
            <a:fillRect/>
          </a:stretch>
        </p:blipFill>
        <p:spPr>
          <a:xfrm>
            <a:off x="399520" y="1352550"/>
            <a:ext cx="3937000" cy="2362200"/>
          </a:xfrm>
        </p:spPr>
      </p:pic>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4629150"/>
            <a:ext cx="8686800" cy="4381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hlinkClick r:id="rId2" action="ppaction://hlinksldjump"/>
          </p:cNvPr>
          <p:cNvSpPr txBox="1"/>
          <p:nvPr/>
        </p:nvSpPr>
        <p:spPr>
          <a:xfrm>
            <a:off x="152400" y="1123950"/>
            <a:ext cx="1905000" cy="1569660"/>
          </a:xfrm>
          <a:prstGeom prst="rect">
            <a:avLst/>
          </a:prstGeom>
          <a:noFill/>
        </p:spPr>
        <p:txBody>
          <a:bodyPr wrap="square" rtlCol="0">
            <a:spAutoFit/>
          </a:bodyPr>
          <a:lstStyle/>
          <a:p>
            <a:r>
              <a:rPr lang="en-US" sz="2400" dirty="0" smtClean="0">
                <a:solidFill>
                  <a:schemeClr val="bg1"/>
                </a:solidFill>
              </a:rPr>
              <a:t>Click here to learn more about Mars’ Atmosphere.</a:t>
            </a:r>
            <a:endParaRPr lang="en-US" sz="2400" dirty="0">
              <a:solidFill>
                <a:schemeClr val="bg1"/>
              </a:solidFill>
            </a:endParaRPr>
          </a:p>
        </p:txBody>
      </p:sp>
      <p:pic>
        <p:nvPicPr>
          <p:cNvPr id="5" name="Content Placeholder 4" descr="Mars_atmosphere.jpg"/>
          <p:cNvPicPr>
            <a:picLocks noGrp="1" noChangeAspect="1"/>
          </p:cNvPicPr>
          <p:nvPr>
            <p:ph sz="half" idx="1"/>
          </p:nvPr>
        </p:nvPicPr>
        <p:blipFill>
          <a:blip r:embed="rId3" cstate="print"/>
          <a:srcRect t="1633"/>
          <a:stretch>
            <a:fillRect/>
          </a:stretch>
        </p:blipFill>
        <p:spPr>
          <a:xfrm>
            <a:off x="2514600" y="361950"/>
            <a:ext cx="4158108" cy="4594159"/>
          </a:xfrm>
        </p:spPr>
      </p:pic>
      <p:sp>
        <p:nvSpPr>
          <p:cNvPr id="14" name="Rectangle 13"/>
          <p:cNvSpPr/>
          <p:nvPr/>
        </p:nvSpPr>
        <p:spPr>
          <a:xfrm>
            <a:off x="1981200" y="361950"/>
            <a:ext cx="5257800" cy="106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endCxn id="8" idx="3"/>
          </p:cNvCxnSpPr>
          <p:nvPr/>
        </p:nvCxnSpPr>
        <p:spPr>
          <a:xfrm rot="10800000" flipV="1">
            <a:off x="2590800" y="3638550"/>
            <a:ext cx="2514600" cy="2514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81200" y="1885950"/>
            <a:ext cx="5257800" cy="289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7" idx="3"/>
          </p:cNvCxnSpPr>
          <p:nvPr/>
        </p:nvCxnSpPr>
        <p:spPr>
          <a:xfrm flipV="1">
            <a:off x="2057400" y="1200150"/>
            <a:ext cx="2209800" cy="7086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76400" y="0"/>
            <a:ext cx="5867400" cy="769441"/>
          </a:xfrm>
          <a:prstGeom prst="rect">
            <a:avLst/>
          </a:prstGeom>
          <a:noFill/>
        </p:spPr>
        <p:txBody>
          <a:bodyPr wrap="square" rtlCol="0">
            <a:spAutoFit/>
          </a:bodyPr>
          <a:lstStyle/>
          <a:p>
            <a:pPr algn="ctr"/>
            <a:r>
              <a:rPr lang="en-US" sz="4400" dirty="0" smtClean="0">
                <a:solidFill>
                  <a:schemeClr val="bg1">
                    <a:lumMod val="95000"/>
                  </a:schemeClr>
                </a:solidFill>
              </a:rPr>
              <a:t>Planet Menu</a:t>
            </a:r>
            <a:endParaRPr lang="en-US" sz="4400" dirty="0">
              <a:solidFill>
                <a:schemeClr val="bg1">
                  <a:lumMod val="95000"/>
                </a:schemeClr>
              </a:solidFill>
            </a:endParaRPr>
          </a:p>
        </p:txBody>
      </p:sp>
      <p:sp>
        <p:nvSpPr>
          <p:cNvPr id="29" name="TextBox 28">
            <a:hlinkClick r:id="rId4" action="ppaction://hlinksldjump"/>
          </p:cNvPr>
          <p:cNvSpPr txBox="1"/>
          <p:nvPr/>
        </p:nvSpPr>
        <p:spPr>
          <a:xfrm>
            <a:off x="6858000" y="1885950"/>
            <a:ext cx="1981200" cy="1569660"/>
          </a:xfrm>
          <a:prstGeom prst="rect">
            <a:avLst/>
          </a:prstGeom>
          <a:noFill/>
        </p:spPr>
        <p:txBody>
          <a:bodyPr wrap="square" rtlCol="0">
            <a:spAutoFit/>
          </a:bodyPr>
          <a:lstStyle/>
          <a:p>
            <a:r>
              <a:rPr lang="en-US" sz="2400" dirty="0" smtClean="0">
                <a:solidFill>
                  <a:schemeClr val="bg1">
                    <a:lumMod val="95000"/>
                  </a:schemeClr>
                </a:solidFill>
              </a:rPr>
              <a:t>Click here to learn general information about Mars.</a:t>
            </a:r>
            <a:endParaRPr lang="en-US" sz="2400" dirty="0">
              <a:solidFill>
                <a:schemeClr val="bg1">
                  <a:lumMod val="95000"/>
                </a:schemeClr>
              </a:solidFill>
            </a:endParaRPr>
          </a:p>
        </p:txBody>
      </p:sp>
      <p:sp>
        <p:nvSpPr>
          <p:cNvPr id="8" name="TextBox 7">
            <a:hlinkClick r:id="rId5" action="ppaction://hlinksldjump"/>
          </p:cNvPr>
          <p:cNvSpPr txBox="1"/>
          <p:nvPr/>
        </p:nvSpPr>
        <p:spPr>
          <a:xfrm>
            <a:off x="152400" y="3105150"/>
            <a:ext cx="2438400" cy="1569660"/>
          </a:xfrm>
          <a:prstGeom prst="rect">
            <a:avLst/>
          </a:prstGeom>
          <a:noFill/>
        </p:spPr>
        <p:txBody>
          <a:bodyPr wrap="square" rtlCol="0">
            <a:spAutoFit/>
          </a:bodyPr>
          <a:lstStyle/>
          <a:p>
            <a:r>
              <a:rPr lang="en-US" sz="2400" dirty="0" smtClean="0">
                <a:solidFill>
                  <a:schemeClr val="bg1"/>
                </a:solidFill>
              </a:rPr>
              <a:t>Click here to learn more about Martian surface features.</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2: Low Martian Gravity</a:t>
            </a:r>
            <a:endParaRPr lang="en-US" dirty="0"/>
          </a:p>
        </p:txBody>
      </p:sp>
      <p:sp>
        <p:nvSpPr>
          <p:cNvPr id="4" name="Content Placeholder 3"/>
          <p:cNvSpPr>
            <a:spLocks noGrp="1"/>
          </p:cNvSpPr>
          <p:nvPr>
            <p:ph sz="half" idx="2"/>
          </p:nvPr>
        </p:nvSpPr>
        <p:spPr>
          <a:xfrm>
            <a:off x="4648200" y="1082278"/>
            <a:ext cx="4038600" cy="3394472"/>
          </a:xfrm>
        </p:spPr>
        <p:txBody>
          <a:bodyPr/>
          <a:lstStyle/>
          <a:p>
            <a:r>
              <a:rPr lang="en-US" dirty="0" smtClean="0"/>
              <a:t>Mars is smaller and less dense than Earth, which means it has much less mass.  </a:t>
            </a:r>
          </a:p>
          <a:p>
            <a:r>
              <a:rPr lang="en-US" dirty="0" smtClean="0"/>
              <a:t>This causes gravity on Mars to be only about 38% as strong as on Earth.  </a:t>
            </a:r>
            <a:endParaRPr lang="en-US" dirty="0"/>
          </a:p>
        </p:txBody>
      </p:sp>
      <p:pic>
        <p:nvPicPr>
          <p:cNvPr id="6" name="Content Placeholder 4" descr="Marsearth weight.png"/>
          <p:cNvPicPr>
            <a:picLocks noChangeAspect="1"/>
          </p:cNvPicPr>
          <p:nvPr/>
        </p:nvPicPr>
        <p:blipFill>
          <a:blip r:embed="rId2" cstate="print"/>
          <a:srcRect l="43646" t="32222"/>
          <a:stretch>
            <a:fillRect/>
          </a:stretch>
        </p:blipFill>
        <p:spPr>
          <a:xfrm>
            <a:off x="405154" y="1504950"/>
            <a:ext cx="3998445" cy="2171284"/>
          </a:xfrm>
          <a:prstGeom prst="rect">
            <a:avLst/>
          </a:prstGeo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2: Low Martian Gravity</a:t>
            </a:r>
            <a:endParaRPr lang="en-US" dirty="0"/>
          </a:p>
        </p:txBody>
      </p:sp>
      <p:sp>
        <p:nvSpPr>
          <p:cNvPr id="4" name="Content Placeholder 3"/>
          <p:cNvSpPr>
            <a:spLocks noGrp="1"/>
          </p:cNvSpPr>
          <p:nvPr>
            <p:ph sz="half" idx="2"/>
          </p:nvPr>
        </p:nvSpPr>
        <p:spPr/>
        <p:txBody>
          <a:bodyPr/>
          <a:lstStyle/>
          <a:p>
            <a:r>
              <a:rPr lang="en-US" dirty="0" smtClean="0"/>
              <a:t>Extremely small objects, like dust particles, are barely affected by the low gravity on Mars.</a:t>
            </a:r>
          </a:p>
          <a:p>
            <a:r>
              <a:rPr lang="en-US" dirty="0" smtClean="0"/>
              <a:t>This allows them to float in the air for longer periods.</a:t>
            </a:r>
            <a:endParaRPr lang="en-US" dirty="0"/>
          </a:p>
        </p:txBody>
      </p:sp>
      <p:pic>
        <p:nvPicPr>
          <p:cNvPr id="5" name="Content Placeholder 4" descr="interplanetary-dust.jpg"/>
          <p:cNvPicPr>
            <a:picLocks noGrp="1" noChangeAspect="1"/>
          </p:cNvPicPr>
          <p:nvPr>
            <p:ph sz="half" idx="1"/>
          </p:nvPr>
        </p:nvPicPr>
        <p:blipFill>
          <a:blip r:embed="rId2" cstate="print"/>
          <a:stretch>
            <a:fillRect/>
          </a:stretch>
        </p:blipFill>
        <p:spPr>
          <a:xfrm>
            <a:off x="457200" y="1428750"/>
            <a:ext cx="3799332" cy="2020824"/>
          </a:xfrm>
        </p:spPr>
      </p:pic>
      <p:sp>
        <p:nvSpPr>
          <p:cNvPr id="7" name="TextBox 6"/>
          <p:cNvSpPr txBox="1"/>
          <p:nvPr/>
        </p:nvSpPr>
        <p:spPr>
          <a:xfrm>
            <a:off x="457200" y="3562350"/>
            <a:ext cx="3810000" cy="523220"/>
          </a:xfrm>
          <a:prstGeom prst="rect">
            <a:avLst/>
          </a:prstGeom>
          <a:noFill/>
        </p:spPr>
        <p:txBody>
          <a:bodyPr wrap="square" rtlCol="0">
            <a:spAutoFit/>
          </a:bodyPr>
          <a:lstStyle/>
          <a:p>
            <a:r>
              <a:rPr lang="en-US" sz="1400" dirty="0" smtClean="0">
                <a:solidFill>
                  <a:schemeClr val="bg1"/>
                </a:solidFill>
              </a:rPr>
              <a:t>Dust particles are measured on the micro-scale, that means they are about 0.000 01 meters long.</a:t>
            </a:r>
            <a:endParaRPr lang="en-US" sz="1400" dirty="0">
              <a:solidFill>
                <a:schemeClr val="bg1"/>
              </a:solidFill>
            </a:endParaRPr>
          </a:p>
        </p:txBody>
      </p:sp>
      <p:sp>
        <p:nvSpPr>
          <p:cNvPr id="9" name="TextBox 8">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3: Daily temperature changes</a:t>
            </a:r>
            <a:endParaRPr lang="en-US" dirty="0"/>
          </a:p>
        </p:txBody>
      </p:sp>
      <p:sp>
        <p:nvSpPr>
          <p:cNvPr id="4" name="Content Placeholder 3"/>
          <p:cNvSpPr>
            <a:spLocks noGrp="1"/>
          </p:cNvSpPr>
          <p:nvPr>
            <p:ph sz="half" idx="2"/>
          </p:nvPr>
        </p:nvSpPr>
        <p:spPr>
          <a:xfrm>
            <a:off x="4800600" y="1200151"/>
            <a:ext cx="3886200" cy="3394472"/>
          </a:xfrm>
        </p:spPr>
        <p:txBody>
          <a:bodyPr/>
          <a:lstStyle/>
          <a:p>
            <a:r>
              <a:rPr lang="en-US" dirty="0" smtClean="0"/>
              <a:t>As Mars rotates, the temperature changes as day turns into night, just like on Earth.</a:t>
            </a:r>
          </a:p>
          <a:p>
            <a:r>
              <a:rPr lang="en-US" dirty="0" smtClean="0"/>
              <a:t>However, on Mars, the temperature change is much bigger.</a:t>
            </a:r>
            <a:endParaRPr lang="en-US" dirty="0"/>
          </a:p>
        </p:txBody>
      </p:sp>
      <p:pic>
        <p:nvPicPr>
          <p:cNvPr id="5" name="Content Placeholder 4" descr="Marsearth temperature.png"/>
          <p:cNvPicPr>
            <a:picLocks noChangeAspect="1"/>
          </p:cNvPicPr>
          <p:nvPr/>
        </p:nvPicPr>
        <p:blipFill>
          <a:blip r:embed="rId2" cstate="print"/>
          <a:srcRect l="162"/>
          <a:stretch>
            <a:fillRect/>
          </a:stretch>
        </p:blipFill>
        <p:spPr>
          <a:xfrm>
            <a:off x="228600" y="1581150"/>
            <a:ext cx="4488325" cy="1976511"/>
          </a:xfrm>
          <a:prstGeom prst="rect">
            <a:avLst/>
          </a:prstGeo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Clue 3: Daily temperature changes</a:t>
            </a:r>
            <a:endParaRPr lang="en-US" dirty="0"/>
          </a:p>
        </p:txBody>
      </p:sp>
      <p:sp>
        <p:nvSpPr>
          <p:cNvPr id="4" name="Content Placeholder 3"/>
          <p:cNvSpPr>
            <a:spLocks noGrp="1"/>
          </p:cNvSpPr>
          <p:nvPr>
            <p:ph sz="half" idx="2"/>
          </p:nvPr>
        </p:nvSpPr>
        <p:spPr>
          <a:xfrm>
            <a:off x="4724400" y="1200151"/>
            <a:ext cx="4114800" cy="3394472"/>
          </a:xfrm>
        </p:spPr>
        <p:txBody>
          <a:bodyPr>
            <a:normAutofit lnSpcReduction="10000"/>
          </a:bodyPr>
          <a:lstStyle/>
          <a:p>
            <a:r>
              <a:rPr lang="en-US" dirty="0" smtClean="0"/>
              <a:t>This wide variation of temperatures is what drives strong winds.  </a:t>
            </a:r>
          </a:p>
          <a:p>
            <a:r>
              <a:rPr lang="en-US" dirty="0" smtClean="0"/>
              <a:t>As air cools or heats up, it sinks or rises.  Large temperature changes cause large air movements.</a:t>
            </a:r>
            <a:endParaRPr lang="en-US" dirty="0"/>
          </a:p>
        </p:txBody>
      </p:sp>
      <p:pic>
        <p:nvPicPr>
          <p:cNvPr id="5" name="Content Placeholder 4" descr="mars_weather1.jpg"/>
          <p:cNvPicPr>
            <a:picLocks noGrp="1" noChangeAspect="1"/>
          </p:cNvPicPr>
          <p:nvPr>
            <p:ph sz="half" idx="1"/>
          </p:nvPr>
        </p:nvPicPr>
        <p:blipFill>
          <a:blip r:embed="rId2" cstate="print"/>
          <a:stretch>
            <a:fillRect/>
          </a:stretch>
        </p:blipFill>
        <p:spPr>
          <a:xfrm>
            <a:off x="1246763" y="1200150"/>
            <a:ext cx="2459474" cy="3394075"/>
          </a:xfr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Dust Storms</a:t>
            </a:r>
            <a:endParaRPr lang="en-US" dirty="0"/>
          </a:p>
        </p:txBody>
      </p:sp>
      <p:pic>
        <p:nvPicPr>
          <p:cNvPr id="5" name="Content Placeholder 4" descr="Mars-dustMGS.jpg"/>
          <p:cNvPicPr>
            <a:picLocks noGrp="1" noChangeAspect="1"/>
          </p:cNvPicPr>
          <p:nvPr>
            <p:ph sz="half" idx="1"/>
          </p:nvPr>
        </p:nvPicPr>
        <p:blipFill>
          <a:blip r:embed="rId2" cstate="print"/>
          <a:srcRect l="480" t="954" r="480" b="954"/>
          <a:stretch>
            <a:fillRect/>
          </a:stretch>
        </p:blipFill>
        <p:spPr>
          <a:xfrm>
            <a:off x="325588" y="1373339"/>
            <a:ext cx="4289585" cy="2138440"/>
          </a:xfrm>
        </p:spPr>
      </p:pic>
      <p:sp>
        <p:nvSpPr>
          <p:cNvPr id="4" name="Content Placeholder 3"/>
          <p:cNvSpPr>
            <a:spLocks noGrp="1"/>
          </p:cNvSpPr>
          <p:nvPr>
            <p:ph sz="half" idx="2"/>
          </p:nvPr>
        </p:nvSpPr>
        <p:spPr/>
        <p:txBody>
          <a:bodyPr/>
          <a:lstStyle/>
          <a:p>
            <a:r>
              <a:rPr lang="en-US" dirty="0" smtClean="0"/>
              <a:t>These are only some of the factors that cause Martian dust storms.  </a:t>
            </a:r>
          </a:p>
          <a:p>
            <a:r>
              <a:rPr lang="en-US" dirty="0" smtClean="0"/>
              <a:t>The more scientists learn about Mars, the better they will understand these storms.</a:t>
            </a:r>
            <a:endParaRPr lang="en-US" dirty="0"/>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
        <p:nvSpPr>
          <p:cNvPr id="9" name="Rectangle 8"/>
          <p:cNvSpPr/>
          <p:nvPr/>
        </p:nvSpPr>
        <p:spPr>
          <a:xfrm>
            <a:off x="6629400" y="4629150"/>
            <a:ext cx="21336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Surface Features</a:t>
            </a:r>
            <a:endParaRPr lang="en-US" dirty="0"/>
          </a:p>
        </p:txBody>
      </p:sp>
      <p:sp>
        <p:nvSpPr>
          <p:cNvPr id="4" name="Content Placeholder 3"/>
          <p:cNvSpPr>
            <a:spLocks noGrp="1"/>
          </p:cNvSpPr>
          <p:nvPr>
            <p:ph sz="half" idx="2"/>
          </p:nvPr>
        </p:nvSpPr>
        <p:spPr/>
        <p:txBody>
          <a:bodyPr/>
          <a:lstStyle/>
          <a:p>
            <a:r>
              <a:rPr lang="en-US" dirty="0" smtClean="0"/>
              <a:t>As this </a:t>
            </a:r>
            <a:r>
              <a:rPr lang="en-US" i="1" dirty="0" smtClean="0"/>
              <a:t>Viking I </a:t>
            </a:r>
            <a:r>
              <a:rPr lang="en-US" dirty="0" smtClean="0"/>
              <a:t>picture shows, the surface of Mars is a diverse and interesting place.</a:t>
            </a:r>
          </a:p>
          <a:p>
            <a:r>
              <a:rPr lang="en-US" dirty="0" smtClean="0"/>
              <a:t>Mars has many of the same types of terrain that Earth has.</a:t>
            </a:r>
            <a:endParaRPr lang="en-US" dirty="0"/>
          </a:p>
        </p:txBody>
      </p:sp>
      <p:pic>
        <p:nvPicPr>
          <p:cNvPr id="7" name="Content Placeholder 6" descr="Mars_Valles_Marineris.jpeg"/>
          <p:cNvPicPr>
            <a:picLocks noGrp="1" noChangeAspect="1"/>
          </p:cNvPicPr>
          <p:nvPr>
            <p:ph sz="half" idx="1"/>
          </p:nvPr>
        </p:nvPicPr>
        <p:blipFill>
          <a:blip r:embed="rId2" cstate="print"/>
          <a:stretch>
            <a:fillRect/>
          </a:stretch>
        </p:blipFill>
        <p:spPr>
          <a:xfrm>
            <a:off x="779462" y="1200150"/>
            <a:ext cx="3394075" cy="3394075"/>
          </a:xfrm>
        </p:spPr>
      </p:pic>
      <p:sp>
        <p:nvSpPr>
          <p:cNvPr id="6" name="Rectangle 5"/>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Valleys</a:t>
            </a:r>
            <a:endParaRPr lang="en-US" dirty="0"/>
          </a:p>
        </p:txBody>
      </p:sp>
      <p:pic>
        <p:nvPicPr>
          <p:cNvPr id="5" name="Content Placeholder 4" descr="016vallesmarineris_reduced0.25.jpg"/>
          <p:cNvPicPr>
            <a:picLocks noGrp="1" noChangeAspect="1"/>
          </p:cNvPicPr>
          <p:nvPr>
            <p:ph sz="half" idx="1"/>
          </p:nvPr>
        </p:nvPicPr>
        <p:blipFill>
          <a:blip r:embed="rId2" cstate="print"/>
          <a:stretch>
            <a:fillRect/>
          </a:stretch>
        </p:blipFill>
        <p:spPr>
          <a:xfrm>
            <a:off x="1981200" y="2343150"/>
            <a:ext cx="4859215" cy="2105660"/>
          </a:xfrm>
        </p:spPr>
      </p:pic>
      <p:sp>
        <p:nvSpPr>
          <p:cNvPr id="4" name="Content Placeholder 3"/>
          <p:cNvSpPr>
            <a:spLocks noGrp="1"/>
          </p:cNvSpPr>
          <p:nvPr>
            <p:ph sz="half" idx="2"/>
          </p:nvPr>
        </p:nvSpPr>
        <p:spPr>
          <a:xfrm>
            <a:off x="304800" y="742950"/>
            <a:ext cx="8382000" cy="1523999"/>
          </a:xfrm>
        </p:spPr>
        <p:txBody>
          <a:bodyPr>
            <a:normAutofit lnSpcReduction="10000"/>
          </a:bodyPr>
          <a:lstStyle/>
          <a:p>
            <a:r>
              <a:rPr lang="en-US" dirty="0" smtClean="0"/>
              <a:t>One of the most prominent features of the Martian surface is Valles Marineris.</a:t>
            </a:r>
          </a:p>
          <a:p>
            <a:r>
              <a:rPr lang="en-US" dirty="0" smtClean="0"/>
              <a:t>This enormous valley can be seen from space.</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Valles Marineris</a:t>
            </a:r>
            <a:endParaRPr lang="en-US" dirty="0"/>
          </a:p>
        </p:txBody>
      </p:sp>
      <p:pic>
        <p:nvPicPr>
          <p:cNvPr id="5" name="Content Placeholder 4" descr="Valles-Marineris-grand-canyon-mars-04.jpg"/>
          <p:cNvPicPr>
            <a:picLocks noGrp="1" noChangeAspect="1"/>
          </p:cNvPicPr>
          <p:nvPr>
            <p:ph sz="half" idx="1"/>
          </p:nvPr>
        </p:nvPicPr>
        <p:blipFill>
          <a:blip r:embed="rId2" cstate="print"/>
          <a:stretch>
            <a:fillRect/>
          </a:stretch>
        </p:blipFill>
        <p:spPr>
          <a:xfrm>
            <a:off x="457199" y="1276350"/>
            <a:ext cx="4392851" cy="2834731"/>
          </a:xfrm>
        </p:spPr>
      </p:pic>
      <p:sp>
        <p:nvSpPr>
          <p:cNvPr id="4" name="Content Placeholder 3"/>
          <p:cNvSpPr>
            <a:spLocks noGrp="1"/>
          </p:cNvSpPr>
          <p:nvPr>
            <p:ph sz="half" idx="2"/>
          </p:nvPr>
        </p:nvSpPr>
        <p:spPr>
          <a:xfrm>
            <a:off x="5105400" y="1504949"/>
            <a:ext cx="3505200" cy="3089673"/>
          </a:xfrm>
        </p:spPr>
        <p:txBody>
          <a:bodyPr>
            <a:normAutofit/>
          </a:bodyPr>
          <a:lstStyle/>
          <a:p>
            <a:r>
              <a:rPr lang="en-US" dirty="0" smtClean="0"/>
              <a:t>This image shows a size comparison of Valles Marineris and the continental United States.</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205979"/>
            <a:ext cx="4343400" cy="857250"/>
          </a:xfrm>
        </p:spPr>
        <p:txBody>
          <a:bodyPr/>
          <a:lstStyle/>
          <a:p>
            <a:r>
              <a:rPr lang="en-US" dirty="0" smtClean="0"/>
              <a:t>Valleys</a:t>
            </a:r>
            <a:endParaRPr lang="en-US" dirty="0"/>
          </a:p>
        </p:txBody>
      </p:sp>
      <p:pic>
        <p:nvPicPr>
          <p:cNvPr id="5" name="Content Placeholder 4" descr="98e67189-1d96-49dd-9b14-13685081ef8a.jpg"/>
          <p:cNvPicPr>
            <a:picLocks noGrp="1" noChangeAspect="1"/>
          </p:cNvPicPr>
          <p:nvPr>
            <p:ph sz="half" idx="1"/>
          </p:nvPr>
        </p:nvPicPr>
        <p:blipFill>
          <a:blip r:embed="rId2" cstate="print"/>
          <a:srcRect b="13027"/>
          <a:stretch>
            <a:fillRect/>
          </a:stretch>
        </p:blipFill>
        <p:spPr>
          <a:xfrm>
            <a:off x="761999" y="285750"/>
            <a:ext cx="3460849" cy="4104931"/>
          </a:xfrm>
        </p:spPr>
      </p:pic>
      <p:sp>
        <p:nvSpPr>
          <p:cNvPr id="4" name="Content Placeholder 3"/>
          <p:cNvSpPr>
            <a:spLocks noGrp="1"/>
          </p:cNvSpPr>
          <p:nvPr>
            <p:ph sz="half" idx="2"/>
          </p:nvPr>
        </p:nvSpPr>
        <p:spPr>
          <a:xfrm>
            <a:off x="4648200" y="1200150"/>
            <a:ext cx="4267200" cy="3394473"/>
          </a:xfrm>
        </p:spPr>
        <p:txBody>
          <a:bodyPr>
            <a:normAutofit/>
          </a:bodyPr>
          <a:lstStyle/>
          <a:p>
            <a:r>
              <a:rPr lang="en-US" dirty="0" smtClean="0"/>
              <a:t>Valles Marineris is not the same as most other valleys on Mars.  </a:t>
            </a:r>
          </a:p>
          <a:p>
            <a:r>
              <a:rPr lang="en-US" dirty="0" smtClean="0"/>
              <a:t>Normally, a Martian valley is created when flowing water erodes the landscape over long periods of time</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River Valleys</a:t>
            </a:r>
            <a:endParaRPr lang="en-US" dirty="0"/>
          </a:p>
        </p:txBody>
      </p:sp>
      <p:pic>
        <p:nvPicPr>
          <p:cNvPr id="5" name="Content Placeholder 4" descr="97165-004-84952A78.jpg"/>
          <p:cNvPicPr>
            <a:picLocks noGrp="1" noChangeAspect="1"/>
          </p:cNvPicPr>
          <p:nvPr>
            <p:ph sz="half" idx="1"/>
          </p:nvPr>
        </p:nvPicPr>
        <p:blipFill>
          <a:blip r:embed="rId2" cstate="print"/>
          <a:stretch>
            <a:fillRect/>
          </a:stretch>
        </p:blipFill>
        <p:spPr>
          <a:xfrm>
            <a:off x="76200" y="1645083"/>
            <a:ext cx="2364952" cy="1612467"/>
          </a:xfrm>
        </p:spPr>
      </p:pic>
      <p:sp>
        <p:nvSpPr>
          <p:cNvPr id="4" name="Content Placeholder 3"/>
          <p:cNvSpPr>
            <a:spLocks noGrp="1"/>
          </p:cNvSpPr>
          <p:nvPr>
            <p:ph sz="half" idx="2"/>
          </p:nvPr>
        </p:nvSpPr>
        <p:spPr>
          <a:xfrm>
            <a:off x="4800600" y="1428750"/>
            <a:ext cx="3962400" cy="3165873"/>
          </a:xfrm>
        </p:spPr>
        <p:txBody>
          <a:bodyPr/>
          <a:lstStyle/>
          <a:p>
            <a:r>
              <a:rPr lang="en-US" dirty="0" smtClean="0"/>
              <a:t>There are thousands of river valleys on Mars.  This is a key piece of evidence for the existence of liquid water on Mars in the past.</a:t>
            </a:r>
            <a:endParaRPr lang="en-US" dirty="0"/>
          </a:p>
        </p:txBody>
      </p:sp>
      <p:pic>
        <p:nvPicPr>
          <p:cNvPr id="6" name="Picture 5" descr="valley_network_l.jpg"/>
          <p:cNvPicPr>
            <a:picLocks noChangeAspect="1"/>
          </p:cNvPicPr>
          <p:nvPr/>
        </p:nvPicPr>
        <p:blipFill>
          <a:blip r:embed="rId3" cstate="print"/>
          <a:stretch>
            <a:fillRect/>
          </a:stretch>
        </p:blipFill>
        <p:spPr>
          <a:xfrm>
            <a:off x="2514601" y="1645083"/>
            <a:ext cx="2133600" cy="1610868"/>
          </a:xfrm>
          <a:prstGeom prst="rect">
            <a:avLst/>
          </a:prstGeom>
        </p:spPr>
      </p:pic>
      <p:sp>
        <p:nvSpPr>
          <p:cNvPr id="7" name="TextBox 6"/>
          <p:cNvSpPr txBox="1"/>
          <p:nvPr/>
        </p:nvSpPr>
        <p:spPr>
          <a:xfrm>
            <a:off x="381000" y="3486150"/>
            <a:ext cx="4038600" cy="369332"/>
          </a:xfrm>
          <a:prstGeom prst="rect">
            <a:avLst/>
          </a:prstGeom>
          <a:noFill/>
        </p:spPr>
        <p:txBody>
          <a:bodyPr wrap="square" rtlCol="0">
            <a:spAutoFit/>
          </a:bodyPr>
          <a:lstStyle/>
          <a:p>
            <a:r>
              <a:rPr lang="en-US" dirty="0" smtClean="0">
                <a:solidFill>
                  <a:schemeClr val="bg1"/>
                </a:solidFill>
              </a:rPr>
              <a:t>Two examples of river valleys on Mars</a:t>
            </a:r>
            <a:endParaRPr lang="en-US" dirty="0">
              <a:solidFill>
                <a:schemeClr val="bg1"/>
              </a:solidFill>
            </a:endParaRPr>
          </a:p>
        </p:txBody>
      </p:sp>
      <p:sp>
        <p:nvSpPr>
          <p:cNvPr id="9" name="TextBox 8">
            <a:hlinkClick r:id="rId4"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4343400" cy="857250"/>
          </a:xfrm>
        </p:spPr>
        <p:txBody>
          <a:bodyPr/>
          <a:lstStyle/>
          <a:p>
            <a:r>
              <a:rPr lang="en-US" dirty="0" smtClean="0"/>
              <a:t>The Planet</a:t>
            </a:r>
            <a:endParaRPr lang="en-US" dirty="0"/>
          </a:p>
        </p:txBody>
      </p:sp>
      <p:sp>
        <p:nvSpPr>
          <p:cNvPr id="4" name="Content Placeholder 3"/>
          <p:cNvSpPr>
            <a:spLocks noGrp="1"/>
          </p:cNvSpPr>
          <p:nvPr>
            <p:ph sz="half" idx="2"/>
          </p:nvPr>
        </p:nvSpPr>
        <p:spPr>
          <a:xfrm>
            <a:off x="304800" y="742950"/>
            <a:ext cx="8610600" cy="1524000"/>
          </a:xfrm>
        </p:spPr>
        <p:txBody>
          <a:bodyPr>
            <a:normAutofit/>
          </a:bodyPr>
          <a:lstStyle/>
          <a:p>
            <a:pPr marL="0" indent="0" algn="just"/>
            <a:r>
              <a:rPr lang="en-US" dirty="0" smtClean="0"/>
              <a:t>Mars is about 1.5 times as far away from the Sun as Earth.  This makes its year last about 687 Earth days.</a:t>
            </a:r>
          </a:p>
        </p:txBody>
      </p:sp>
      <p:pic>
        <p:nvPicPr>
          <p:cNvPr id="5" name="Content Placeholder 4" descr="planet_orbits-inner.gif"/>
          <p:cNvPicPr>
            <a:picLocks noGrp="1" noChangeAspect="1"/>
          </p:cNvPicPr>
          <p:nvPr>
            <p:ph sz="half" idx="1"/>
          </p:nvPr>
        </p:nvPicPr>
        <p:blipFill>
          <a:blip r:embed="rId2" cstate="print"/>
          <a:srcRect l="162"/>
          <a:stretch>
            <a:fillRect/>
          </a:stretch>
        </p:blipFill>
        <p:spPr>
          <a:xfrm>
            <a:off x="1806371" y="1733550"/>
            <a:ext cx="6134615" cy="2777312"/>
          </a:xfrm>
        </p:spPr>
      </p:pic>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
        <p:nvSpPr>
          <p:cNvPr id="6" name="Rectangle 5"/>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Valles Marineris</a:t>
            </a:r>
            <a:endParaRPr lang="en-US" dirty="0"/>
          </a:p>
        </p:txBody>
      </p:sp>
      <p:pic>
        <p:nvPicPr>
          <p:cNvPr id="5" name="Content Placeholder 4" descr="Mars_Valles_Marineris.jpeg"/>
          <p:cNvPicPr>
            <a:picLocks noGrp="1" noChangeAspect="1"/>
          </p:cNvPicPr>
          <p:nvPr>
            <p:ph sz="half" idx="1"/>
          </p:nvPr>
        </p:nvPicPr>
        <p:blipFill>
          <a:blip r:embed="rId2" cstate="print"/>
          <a:stretch>
            <a:fillRect/>
          </a:stretch>
        </p:blipFill>
        <p:spPr>
          <a:xfrm>
            <a:off x="779462" y="1200150"/>
            <a:ext cx="3394075" cy="3394075"/>
          </a:xfrm>
        </p:spPr>
      </p:pic>
      <p:sp>
        <p:nvSpPr>
          <p:cNvPr id="4" name="Content Placeholder 3"/>
          <p:cNvSpPr>
            <a:spLocks noGrp="1"/>
          </p:cNvSpPr>
          <p:nvPr>
            <p:ph sz="half" idx="2"/>
          </p:nvPr>
        </p:nvSpPr>
        <p:spPr>
          <a:xfrm>
            <a:off x="4648200" y="1352549"/>
            <a:ext cx="4038600" cy="3242073"/>
          </a:xfrm>
        </p:spPr>
        <p:txBody>
          <a:bodyPr/>
          <a:lstStyle/>
          <a:p>
            <a:r>
              <a:rPr lang="en-US" dirty="0" smtClean="0"/>
              <a:t>Valles Marineris formed from intense pressure build-up beneath the crust of the planet billions of years ago, in a region called </a:t>
            </a:r>
            <a:r>
              <a:rPr lang="en-US" dirty="0" err="1" smtClean="0"/>
              <a:t>Tharsis</a:t>
            </a:r>
            <a:r>
              <a:rPr lang="en-US" dirty="0" smtClean="0"/>
              <a:t>.  </a:t>
            </a:r>
            <a:endParaRPr lang="en-US" dirty="0"/>
          </a:p>
        </p:txBody>
      </p:sp>
      <p:sp>
        <p:nvSpPr>
          <p:cNvPr id="6" name="Oval 5"/>
          <p:cNvSpPr/>
          <p:nvPr/>
        </p:nvSpPr>
        <p:spPr>
          <a:xfrm rot="881089">
            <a:off x="697118" y="1559517"/>
            <a:ext cx="685800" cy="1981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0" y="1276350"/>
            <a:ext cx="1524000" cy="381000"/>
          </a:xfrm>
          <a:prstGeom prst="rect">
            <a:avLst/>
          </a:prstGeom>
          <a:noFill/>
        </p:spPr>
        <p:txBody>
          <a:bodyPr wrap="square" rtlCol="0">
            <a:spAutoFit/>
          </a:bodyPr>
          <a:lstStyle/>
          <a:p>
            <a:r>
              <a:rPr lang="en-US" dirty="0" err="1" smtClean="0">
                <a:solidFill>
                  <a:schemeClr val="bg1"/>
                </a:solidFill>
              </a:rPr>
              <a:t>Tharsis</a:t>
            </a:r>
            <a:r>
              <a:rPr lang="en-US" dirty="0" smtClean="0">
                <a:solidFill>
                  <a:schemeClr val="bg1"/>
                </a:solidFill>
              </a:rPr>
              <a:t> Region</a:t>
            </a:r>
            <a:endParaRPr lang="en-US" dirty="0">
              <a:solidFill>
                <a:schemeClr val="bg1"/>
              </a:solidFill>
            </a:endParaRPr>
          </a:p>
        </p:txBody>
      </p:sp>
      <p:sp>
        <p:nvSpPr>
          <p:cNvPr id="9" name="TextBox 8">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Valles Marineris</a:t>
            </a:r>
            <a:endParaRPr lang="en-US" dirty="0"/>
          </a:p>
        </p:txBody>
      </p:sp>
      <p:sp>
        <p:nvSpPr>
          <p:cNvPr id="4" name="Content Placeholder 3"/>
          <p:cNvSpPr>
            <a:spLocks noGrp="1"/>
          </p:cNvSpPr>
          <p:nvPr>
            <p:ph sz="half" idx="2"/>
          </p:nvPr>
        </p:nvSpPr>
        <p:spPr>
          <a:xfrm>
            <a:off x="4876800" y="1428750"/>
            <a:ext cx="3657600" cy="3013473"/>
          </a:xfrm>
        </p:spPr>
        <p:txBody>
          <a:bodyPr/>
          <a:lstStyle/>
          <a:p>
            <a:r>
              <a:rPr lang="en-US" dirty="0" smtClean="0"/>
              <a:t>Once the pressure became too great for the Martian planetary crust to withstand, the surface literally split open.</a:t>
            </a:r>
            <a:endParaRPr lang="en-US" dirty="0"/>
          </a:p>
        </p:txBody>
      </p:sp>
      <p:pic>
        <p:nvPicPr>
          <p:cNvPr id="5" name="Content Placeholder 4" descr="6a00d8341bf7f753ef01538e0bef6f970b.jpg"/>
          <p:cNvPicPr>
            <a:picLocks noGrp="1" noChangeAspect="1"/>
          </p:cNvPicPr>
          <p:nvPr>
            <p:ph sz="half" idx="1"/>
          </p:nvPr>
        </p:nvPicPr>
        <p:blipFill>
          <a:blip r:embed="rId2" cstate="print"/>
          <a:stretch>
            <a:fillRect/>
          </a:stretch>
        </p:blipFill>
        <p:spPr>
          <a:xfrm>
            <a:off x="533400" y="1200150"/>
            <a:ext cx="3977216" cy="2982912"/>
          </a:xfrm>
        </p:spPr>
      </p:pic>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p:spPr>
        <p:txBody>
          <a:bodyPr/>
          <a:lstStyle/>
          <a:p>
            <a:r>
              <a:rPr lang="en-US" dirty="0" smtClean="0"/>
              <a:t>Volcanoes</a:t>
            </a:r>
            <a:endParaRPr lang="en-US" dirty="0"/>
          </a:p>
        </p:txBody>
      </p:sp>
      <p:pic>
        <p:nvPicPr>
          <p:cNvPr id="5" name="Content Placeholder 4" descr="10623457-large.jpg"/>
          <p:cNvPicPr>
            <a:picLocks noGrp="1" noChangeAspect="1"/>
          </p:cNvPicPr>
          <p:nvPr>
            <p:ph sz="half" idx="1"/>
          </p:nvPr>
        </p:nvPicPr>
        <p:blipFill>
          <a:blip r:embed="rId2" cstate="print"/>
          <a:stretch>
            <a:fillRect/>
          </a:stretch>
        </p:blipFill>
        <p:spPr>
          <a:xfrm>
            <a:off x="907003" y="847870"/>
            <a:ext cx="2902997" cy="3116903"/>
          </a:xfrm>
        </p:spPr>
      </p:pic>
      <p:sp>
        <p:nvSpPr>
          <p:cNvPr id="4" name="Content Placeholder 3"/>
          <p:cNvSpPr>
            <a:spLocks noGrp="1"/>
          </p:cNvSpPr>
          <p:nvPr>
            <p:ph sz="half" idx="2"/>
          </p:nvPr>
        </p:nvSpPr>
        <p:spPr>
          <a:xfrm>
            <a:off x="4648200" y="1200150"/>
            <a:ext cx="4191000" cy="3429000"/>
          </a:xfrm>
        </p:spPr>
        <p:txBody>
          <a:bodyPr/>
          <a:lstStyle/>
          <a:p>
            <a:r>
              <a:rPr lang="en-US" dirty="0" smtClean="0"/>
              <a:t>Mars is home to extremely large volcanoes, including Olympus Mons, the largest volcano in the Solar System.</a:t>
            </a:r>
          </a:p>
        </p:txBody>
      </p:sp>
      <p:sp>
        <p:nvSpPr>
          <p:cNvPr id="6" name="TextBox 5"/>
          <p:cNvSpPr txBox="1"/>
          <p:nvPr/>
        </p:nvSpPr>
        <p:spPr>
          <a:xfrm>
            <a:off x="457200" y="4019550"/>
            <a:ext cx="3810000" cy="338554"/>
          </a:xfrm>
          <a:prstGeom prst="rect">
            <a:avLst/>
          </a:prstGeom>
          <a:noFill/>
        </p:spPr>
        <p:txBody>
          <a:bodyPr wrap="square" rtlCol="0">
            <a:spAutoFit/>
          </a:bodyPr>
          <a:lstStyle/>
          <a:p>
            <a:r>
              <a:rPr lang="en-US" sz="1600" dirty="0" smtClean="0">
                <a:solidFill>
                  <a:schemeClr val="bg1"/>
                </a:solidFill>
              </a:rPr>
              <a:t>Olympus Mons is about as big as Arizona.</a:t>
            </a:r>
            <a:endParaRPr lang="en-US" sz="1600" dirty="0">
              <a:solidFill>
                <a:schemeClr val="bg1"/>
              </a:solidFill>
            </a:endParaRPr>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Volcanoes</a:t>
            </a:r>
            <a:endParaRPr lang="en-US" dirty="0"/>
          </a:p>
        </p:txBody>
      </p:sp>
      <p:pic>
        <p:nvPicPr>
          <p:cNvPr id="5" name="Content Placeholder 4" descr="shield_volcano1328637225626.png"/>
          <p:cNvPicPr>
            <a:picLocks noGrp="1" noChangeAspect="1"/>
          </p:cNvPicPr>
          <p:nvPr>
            <p:ph sz="half" idx="1"/>
          </p:nvPr>
        </p:nvPicPr>
        <p:blipFill>
          <a:blip r:embed="rId2" cstate="print"/>
          <a:srcRect l="22822" r="18405"/>
          <a:stretch>
            <a:fillRect/>
          </a:stretch>
        </p:blipFill>
        <p:spPr>
          <a:xfrm>
            <a:off x="533400" y="1396276"/>
            <a:ext cx="3758406" cy="2775674"/>
          </a:xfrm>
        </p:spPr>
      </p:pic>
      <p:sp>
        <p:nvSpPr>
          <p:cNvPr id="4" name="Content Placeholder 3"/>
          <p:cNvSpPr>
            <a:spLocks noGrp="1"/>
          </p:cNvSpPr>
          <p:nvPr>
            <p:ph sz="half" idx="2"/>
          </p:nvPr>
        </p:nvSpPr>
        <p:spPr/>
        <p:txBody>
          <a:bodyPr/>
          <a:lstStyle/>
          <a:p>
            <a:r>
              <a:rPr lang="en-US" dirty="0" smtClean="0"/>
              <a:t>Martian volcanoes are shield volcanoes, similar to ones found in Hawaii on Earth.</a:t>
            </a:r>
          </a:p>
          <a:p>
            <a:r>
              <a:rPr lang="en-US" dirty="0" smtClean="0"/>
              <a:t>But why are Martian volcanoes so big?</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Volcanoes</a:t>
            </a:r>
            <a:endParaRPr lang="en-US" dirty="0"/>
          </a:p>
        </p:txBody>
      </p:sp>
      <p:pic>
        <p:nvPicPr>
          <p:cNvPr id="5" name="Content Placeholder 4" descr="hotspot.gif"/>
          <p:cNvPicPr>
            <a:picLocks noGrp="1" noChangeAspect="1"/>
          </p:cNvPicPr>
          <p:nvPr>
            <p:ph sz="half" idx="1"/>
          </p:nvPr>
        </p:nvPicPr>
        <p:blipFill>
          <a:blip r:embed="rId2" cstate="print"/>
          <a:stretch>
            <a:fillRect/>
          </a:stretch>
        </p:blipFill>
        <p:spPr>
          <a:xfrm>
            <a:off x="2667000" y="2724150"/>
            <a:ext cx="4038600" cy="1789432"/>
          </a:xfrm>
        </p:spPr>
      </p:pic>
      <p:sp>
        <p:nvSpPr>
          <p:cNvPr id="4" name="Content Placeholder 3"/>
          <p:cNvSpPr>
            <a:spLocks noGrp="1"/>
          </p:cNvSpPr>
          <p:nvPr>
            <p:ph sz="half" idx="2"/>
          </p:nvPr>
        </p:nvSpPr>
        <p:spPr>
          <a:xfrm>
            <a:off x="228600" y="1123951"/>
            <a:ext cx="8458200" cy="1524000"/>
          </a:xfrm>
        </p:spPr>
        <p:txBody>
          <a:bodyPr>
            <a:normAutofit/>
          </a:bodyPr>
          <a:lstStyle/>
          <a:p>
            <a:r>
              <a:rPr lang="en-US" dirty="0" smtClean="0"/>
              <a:t>Mars is different from Earth in that it does not have several tectonic plates that move around over the planet’s mantle layer.</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Volcanoes</a:t>
            </a:r>
            <a:endParaRPr lang="en-US" dirty="0"/>
          </a:p>
        </p:txBody>
      </p:sp>
      <p:pic>
        <p:nvPicPr>
          <p:cNvPr id="5" name="Content Placeholder 4" descr="hotspot.gif"/>
          <p:cNvPicPr>
            <a:picLocks noGrp="1" noChangeAspect="1"/>
          </p:cNvPicPr>
          <p:nvPr>
            <p:ph sz="half" idx="1"/>
          </p:nvPr>
        </p:nvPicPr>
        <p:blipFill>
          <a:blip r:embed="rId2" cstate="print"/>
          <a:stretch>
            <a:fillRect/>
          </a:stretch>
        </p:blipFill>
        <p:spPr>
          <a:xfrm>
            <a:off x="2667000" y="2724150"/>
            <a:ext cx="4038600" cy="1789432"/>
          </a:xfrm>
        </p:spPr>
      </p:pic>
      <p:sp>
        <p:nvSpPr>
          <p:cNvPr id="4" name="Content Placeholder 3"/>
          <p:cNvSpPr>
            <a:spLocks noGrp="1"/>
          </p:cNvSpPr>
          <p:nvPr>
            <p:ph sz="half" idx="2"/>
          </p:nvPr>
        </p:nvSpPr>
        <p:spPr>
          <a:xfrm>
            <a:off x="304800" y="1123951"/>
            <a:ext cx="8610600" cy="1600200"/>
          </a:xfrm>
        </p:spPr>
        <p:txBody>
          <a:bodyPr>
            <a:normAutofit/>
          </a:bodyPr>
          <a:lstStyle/>
          <a:p>
            <a:r>
              <a:rPr lang="en-US" dirty="0" smtClean="0"/>
              <a:t>Because eruptions happened over the same spot on Mars’ surface for millions of years, material was deposited on the same spot, which created giant volcanoes.</a:t>
            </a:r>
            <a:endParaRPr lang="en-US" dirty="0"/>
          </a:p>
        </p:txBody>
      </p:sp>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Craters</a:t>
            </a:r>
            <a:endParaRPr lang="en-US" dirty="0"/>
          </a:p>
        </p:txBody>
      </p:sp>
      <p:sp>
        <p:nvSpPr>
          <p:cNvPr id="4" name="Content Placeholder 3"/>
          <p:cNvSpPr>
            <a:spLocks noGrp="1"/>
          </p:cNvSpPr>
          <p:nvPr>
            <p:ph sz="half" idx="2"/>
          </p:nvPr>
        </p:nvSpPr>
        <p:spPr>
          <a:xfrm>
            <a:off x="533400" y="1200151"/>
            <a:ext cx="8153400" cy="1295399"/>
          </a:xfrm>
        </p:spPr>
        <p:txBody>
          <a:bodyPr/>
          <a:lstStyle/>
          <a:p>
            <a:r>
              <a:rPr lang="en-US" dirty="0" smtClean="0"/>
              <a:t>Mars has craters just like every other solid body in the Solar System.</a:t>
            </a:r>
            <a:endParaRPr lang="en-US" dirty="0"/>
          </a:p>
        </p:txBody>
      </p:sp>
      <p:pic>
        <p:nvPicPr>
          <p:cNvPr id="6" name="Picture 5" descr="compositeRasterTHEMIS.jpg"/>
          <p:cNvPicPr>
            <a:picLocks noChangeAspect="1"/>
          </p:cNvPicPr>
          <p:nvPr/>
        </p:nvPicPr>
        <p:blipFill>
          <a:blip r:embed="rId2" cstate="print"/>
          <a:srcRect t="28800"/>
          <a:stretch>
            <a:fillRect/>
          </a:stretch>
        </p:blipFill>
        <p:spPr>
          <a:xfrm>
            <a:off x="1538555" y="2234641"/>
            <a:ext cx="6233845" cy="2219249"/>
          </a:xfrm>
          <a:prstGeom prst="rect">
            <a:avLst/>
          </a:prstGeom>
        </p:spPr>
      </p:pic>
      <p:sp>
        <p:nvSpPr>
          <p:cNvPr id="7" name="TextBox 6">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Craters</a:t>
            </a:r>
            <a:endParaRPr lang="en-US" dirty="0"/>
          </a:p>
        </p:txBody>
      </p:sp>
      <p:pic>
        <p:nvPicPr>
          <p:cNvPr id="5" name="Content Placeholder 4" descr="compositeRasterTHEMIS2.jpg"/>
          <p:cNvPicPr>
            <a:picLocks noGrp="1" noChangeAspect="1"/>
          </p:cNvPicPr>
          <p:nvPr>
            <p:ph sz="half" idx="1"/>
          </p:nvPr>
        </p:nvPicPr>
        <p:blipFill>
          <a:blip r:embed="rId2" cstate="print"/>
          <a:srcRect r="30400"/>
          <a:stretch>
            <a:fillRect/>
          </a:stretch>
        </p:blipFill>
        <p:spPr>
          <a:xfrm>
            <a:off x="381000" y="1276350"/>
            <a:ext cx="3924621" cy="2819400"/>
          </a:xfrm>
        </p:spPr>
      </p:pic>
      <p:sp>
        <p:nvSpPr>
          <p:cNvPr id="4" name="Content Placeholder 3"/>
          <p:cNvSpPr>
            <a:spLocks noGrp="1"/>
          </p:cNvSpPr>
          <p:nvPr>
            <p:ph sz="half" idx="2"/>
          </p:nvPr>
        </p:nvSpPr>
        <p:spPr>
          <a:xfrm>
            <a:off x="4648200" y="1200151"/>
            <a:ext cx="4038600" cy="3047999"/>
          </a:xfrm>
        </p:spPr>
        <p:txBody>
          <a:bodyPr>
            <a:normAutofit/>
          </a:bodyPr>
          <a:lstStyle/>
          <a:p>
            <a:r>
              <a:rPr lang="en-US" dirty="0" smtClean="0"/>
              <a:t>Large numbers of craters on a particular portion of the Martian surface tell planetary geologists that the surface is older than a portion with few craters.</a:t>
            </a:r>
          </a:p>
        </p:txBody>
      </p:sp>
      <p:sp>
        <p:nvSpPr>
          <p:cNvPr id="6" name="TextBox 5"/>
          <p:cNvSpPr txBox="1"/>
          <p:nvPr/>
        </p:nvSpPr>
        <p:spPr>
          <a:xfrm>
            <a:off x="2590800" y="1428750"/>
            <a:ext cx="1676400" cy="400110"/>
          </a:xfrm>
          <a:prstGeom prst="rect">
            <a:avLst/>
          </a:prstGeom>
          <a:noFill/>
        </p:spPr>
        <p:txBody>
          <a:bodyPr wrap="square" rtlCol="0">
            <a:spAutoFit/>
          </a:bodyPr>
          <a:lstStyle/>
          <a:p>
            <a:r>
              <a:rPr lang="en-US" sz="2000" dirty="0" smtClean="0">
                <a:solidFill>
                  <a:srgbClr val="FFFF00"/>
                </a:solidFill>
              </a:rPr>
              <a:t>Newer terrain</a:t>
            </a:r>
            <a:endParaRPr lang="en-US" sz="2000" dirty="0">
              <a:solidFill>
                <a:srgbClr val="FFFF00"/>
              </a:solidFill>
            </a:endParaRPr>
          </a:p>
        </p:txBody>
      </p:sp>
      <p:sp>
        <p:nvSpPr>
          <p:cNvPr id="7" name="TextBox 6"/>
          <p:cNvSpPr txBox="1"/>
          <p:nvPr/>
        </p:nvSpPr>
        <p:spPr>
          <a:xfrm>
            <a:off x="457200" y="3562350"/>
            <a:ext cx="1524000" cy="400110"/>
          </a:xfrm>
          <a:prstGeom prst="rect">
            <a:avLst/>
          </a:prstGeom>
          <a:solidFill>
            <a:schemeClr val="tx1">
              <a:alpha val="49000"/>
            </a:schemeClr>
          </a:solidFill>
        </p:spPr>
        <p:txBody>
          <a:bodyPr wrap="square" rtlCol="0">
            <a:spAutoFit/>
          </a:bodyPr>
          <a:lstStyle/>
          <a:p>
            <a:r>
              <a:rPr lang="en-US" sz="2000" dirty="0" smtClean="0">
                <a:solidFill>
                  <a:srgbClr val="FFFF00"/>
                </a:solidFill>
              </a:rPr>
              <a:t>Older terrain</a:t>
            </a:r>
            <a:endParaRPr lang="en-US" sz="2000" dirty="0">
              <a:solidFill>
                <a:srgbClr val="FFFF00"/>
              </a:solidFill>
            </a:endParaRPr>
          </a:p>
        </p:txBody>
      </p:sp>
      <p:sp>
        <p:nvSpPr>
          <p:cNvPr id="11" name="TextBox 10">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
        <p:nvSpPr>
          <p:cNvPr id="12" name="Rectangle 11"/>
          <p:cNvSpPr/>
          <p:nvPr/>
        </p:nvSpPr>
        <p:spPr>
          <a:xfrm>
            <a:off x="66294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MarsMoons.jpg"/>
          <p:cNvPicPr>
            <a:picLocks noGrp="1" noChangeAspect="1"/>
          </p:cNvPicPr>
          <p:nvPr>
            <p:ph sz="half" idx="1"/>
          </p:nvPr>
        </p:nvPicPr>
        <p:blipFill>
          <a:blip r:embed="rId2" cstate="print"/>
          <a:srcRect b="6391"/>
          <a:stretch>
            <a:fillRect/>
          </a:stretch>
        </p:blipFill>
        <p:spPr>
          <a:xfrm>
            <a:off x="304800" y="1428751"/>
            <a:ext cx="4449730" cy="2346431"/>
          </a:xfrm>
        </p:spPr>
      </p:pic>
      <p:sp>
        <p:nvSpPr>
          <p:cNvPr id="2" name="Title 1"/>
          <p:cNvSpPr>
            <a:spLocks noGrp="1"/>
          </p:cNvSpPr>
          <p:nvPr>
            <p:ph type="title"/>
          </p:nvPr>
        </p:nvSpPr>
        <p:spPr/>
        <p:txBody>
          <a:bodyPr/>
          <a:lstStyle/>
          <a:p>
            <a:r>
              <a:rPr lang="en-US" dirty="0" smtClean="0"/>
              <a:t>Martian Moons</a:t>
            </a:r>
            <a:endParaRPr lang="en-US" dirty="0"/>
          </a:p>
        </p:txBody>
      </p:sp>
      <p:sp>
        <p:nvSpPr>
          <p:cNvPr id="4" name="Content Placeholder 3"/>
          <p:cNvSpPr>
            <a:spLocks noGrp="1"/>
          </p:cNvSpPr>
          <p:nvPr>
            <p:ph sz="half" idx="2"/>
          </p:nvPr>
        </p:nvSpPr>
        <p:spPr>
          <a:xfrm>
            <a:off x="4876800" y="1200151"/>
            <a:ext cx="3810000" cy="3394472"/>
          </a:xfrm>
        </p:spPr>
        <p:txBody>
          <a:bodyPr/>
          <a:lstStyle/>
          <a:p>
            <a:r>
              <a:rPr lang="en-US" dirty="0" smtClean="0"/>
              <a:t>Mars has two moons, Deimos and Phobos.</a:t>
            </a:r>
          </a:p>
          <a:p>
            <a:r>
              <a:rPr lang="en-US" dirty="0" smtClean="0"/>
              <a:t>Although they are very small, there is a lot to learn about them.</a:t>
            </a:r>
            <a:endParaRPr lang="en-US" dirty="0"/>
          </a:p>
        </p:txBody>
      </p:sp>
      <p:sp>
        <p:nvSpPr>
          <p:cNvPr id="5" name="TextBox 4"/>
          <p:cNvSpPr txBox="1"/>
          <p:nvPr/>
        </p:nvSpPr>
        <p:spPr>
          <a:xfrm>
            <a:off x="685800" y="2724150"/>
            <a:ext cx="914400" cy="369332"/>
          </a:xfrm>
          <a:prstGeom prst="rect">
            <a:avLst/>
          </a:prstGeom>
          <a:noFill/>
        </p:spPr>
        <p:txBody>
          <a:bodyPr wrap="square" rtlCol="0">
            <a:spAutoFit/>
          </a:bodyPr>
          <a:lstStyle/>
          <a:p>
            <a:r>
              <a:rPr lang="en-US" dirty="0" smtClean="0">
                <a:solidFill>
                  <a:schemeClr val="bg1"/>
                </a:solidFill>
              </a:rPr>
              <a:t>Deimos</a:t>
            </a:r>
            <a:endParaRPr lang="en-US" dirty="0">
              <a:solidFill>
                <a:schemeClr val="bg1"/>
              </a:solidFill>
            </a:endParaRPr>
          </a:p>
        </p:txBody>
      </p:sp>
      <p:sp>
        <p:nvSpPr>
          <p:cNvPr id="6" name="TextBox 5"/>
          <p:cNvSpPr txBox="1"/>
          <p:nvPr/>
        </p:nvSpPr>
        <p:spPr>
          <a:xfrm>
            <a:off x="2819400" y="3790950"/>
            <a:ext cx="1295400" cy="369332"/>
          </a:xfrm>
          <a:prstGeom prst="rect">
            <a:avLst/>
          </a:prstGeom>
          <a:noFill/>
        </p:spPr>
        <p:txBody>
          <a:bodyPr wrap="square" rtlCol="0">
            <a:spAutoFit/>
          </a:bodyPr>
          <a:lstStyle/>
          <a:p>
            <a:r>
              <a:rPr lang="en-US" dirty="0" smtClean="0">
                <a:solidFill>
                  <a:schemeClr val="bg1"/>
                </a:solidFill>
              </a:rPr>
              <a:t>Phobos</a:t>
            </a:r>
            <a:endParaRPr lang="en-US" dirty="0">
              <a:solidFill>
                <a:schemeClr val="bg1"/>
              </a:solidFill>
            </a:endParaRPr>
          </a:p>
        </p:txBody>
      </p:sp>
      <p:sp>
        <p:nvSpPr>
          <p:cNvPr id="8" name="Rectangle 7"/>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Moon Shape</a:t>
            </a:r>
            <a:endParaRPr lang="en-US" dirty="0"/>
          </a:p>
        </p:txBody>
      </p:sp>
      <p:sp>
        <p:nvSpPr>
          <p:cNvPr id="4" name="Content Placeholder 3"/>
          <p:cNvSpPr>
            <a:spLocks noGrp="1"/>
          </p:cNvSpPr>
          <p:nvPr>
            <p:ph sz="half" idx="2"/>
          </p:nvPr>
        </p:nvSpPr>
        <p:spPr/>
        <p:txBody>
          <a:bodyPr/>
          <a:lstStyle/>
          <a:p>
            <a:r>
              <a:rPr lang="en-US" dirty="0" smtClean="0"/>
              <a:t>The moons of Mars are not spherically shaped like Earth’s Moon.</a:t>
            </a:r>
          </a:p>
          <a:p>
            <a:r>
              <a:rPr lang="en-US" dirty="0" smtClean="0"/>
              <a:t>This is because the moons are not massive enough to pull themselves into sphere shapes.</a:t>
            </a:r>
            <a:endParaRPr lang="en-US" dirty="0"/>
          </a:p>
        </p:txBody>
      </p:sp>
      <p:pic>
        <p:nvPicPr>
          <p:cNvPr id="5" name="Picture 4" descr="phobos_orbit756_sml.jpg"/>
          <p:cNvPicPr>
            <a:picLocks noChangeAspect="1"/>
          </p:cNvPicPr>
          <p:nvPr/>
        </p:nvPicPr>
        <p:blipFill>
          <a:blip r:embed="rId2" cstate="print"/>
          <a:stretch>
            <a:fillRect/>
          </a:stretch>
        </p:blipFill>
        <p:spPr>
          <a:xfrm>
            <a:off x="2133600" y="1276350"/>
            <a:ext cx="2133600" cy="2133600"/>
          </a:xfrm>
          <a:prstGeom prst="rect">
            <a:avLst/>
          </a:prstGeom>
        </p:spPr>
      </p:pic>
      <p:sp>
        <p:nvSpPr>
          <p:cNvPr id="6" name="TextBox 5"/>
          <p:cNvSpPr txBox="1"/>
          <p:nvPr/>
        </p:nvSpPr>
        <p:spPr>
          <a:xfrm>
            <a:off x="762000" y="2266950"/>
            <a:ext cx="990600" cy="369332"/>
          </a:xfrm>
          <a:prstGeom prst="rect">
            <a:avLst/>
          </a:prstGeom>
          <a:noFill/>
        </p:spPr>
        <p:txBody>
          <a:bodyPr wrap="square" rtlCol="0">
            <a:spAutoFit/>
          </a:bodyPr>
          <a:lstStyle/>
          <a:p>
            <a:r>
              <a:rPr lang="en-US" dirty="0" smtClean="0">
                <a:solidFill>
                  <a:schemeClr val="bg1"/>
                </a:solidFill>
              </a:rPr>
              <a:t>Deimos</a:t>
            </a:r>
            <a:endParaRPr lang="en-US" dirty="0">
              <a:solidFill>
                <a:schemeClr val="bg1"/>
              </a:solidFill>
            </a:endParaRPr>
          </a:p>
        </p:txBody>
      </p:sp>
      <p:sp>
        <p:nvSpPr>
          <p:cNvPr id="7" name="TextBox 6"/>
          <p:cNvSpPr txBox="1"/>
          <p:nvPr/>
        </p:nvSpPr>
        <p:spPr>
          <a:xfrm>
            <a:off x="2667000" y="3409950"/>
            <a:ext cx="1295400" cy="369332"/>
          </a:xfrm>
          <a:prstGeom prst="rect">
            <a:avLst/>
          </a:prstGeom>
          <a:noFill/>
        </p:spPr>
        <p:txBody>
          <a:bodyPr wrap="square" rtlCol="0">
            <a:spAutoFit/>
          </a:bodyPr>
          <a:lstStyle/>
          <a:p>
            <a:r>
              <a:rPr lang="en-US" dirty="0" smtClean="0">
                <a:solidFill>
                  <a:schemeClr val="bg1"/>
                </a:solidFill>
              </a:rPr>
              <a:t>Phobos</a:t>
            </a:r>
            <a:endParaRPr lang="en-US" dirty="0">
              <a:solidFill>
                <a:schemeClr val="bg1"/>
              </a:solidFill>
            </a:endParaRPr>
          </a:p>
        </p:txBody>
      </p:sp>
      <p:pic>
        <p:nvPicPr>
          <p:cNvPr id="8" name="Content Placeholder 9" descr="NASA-Deimos-MarsMoon-19951003.jpg"/>
          <p:cNvPicPr>
            <a:picLocks noChangeAspect="1"/>
          </p:cNvPicPr>
          <p:nvPr/>
        </p:nvPicPr>
        <p:blipFill>
          <a:blip r:embed="rId3" cstate="print"/>
          <a:stretch>
            <a:fillRect/>
          </a:stretch>
        </p:blipFill>
        <p:spPr>
          <a:xfrm>
            <a:off x="457200" y="2571750"/>
            <a:ext cx="1710333" cy="124936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857250"/>
          </a:xfrm>
        </p:spPr>
        <p:txBody>
          <a:bodyPr/>
          <a:lstStyle/>
          <a:p>
            <a:r>
              <a:rPr lang="en-US" dirty="0" smtClean="0"/>
              <a:t>Mars and Earth</a:t>
            </a:r>
            <a:endParaRPr lang="en-US" dirty="0"/>
          </a:p>
        </p:txBody>
      </p:sp>
      <p:pic>
        <p:nvPicPr>
          <p:cNvPr id="5" name="Content Placeholder 4" descr="Mars_Earth_Comparison_2.jpg"/>
          <p:cNvPicPr>
            <a:picLocks noGrp="1" noChangeAspect="1"/>
          </p:cNvPicPr>
          <p:nvPr>
            <p:ph sz="half" idx="1"/>
          </p:nvPr>
        </p:nvPicPr>
        <p:blipFill>
          <a:blip r:embed="rId2" cstate="print"/>
          <a:stretch>
            <a:fillRect/>
          </a:stretch>
        </p:blipFill>
        <p:spPr>
          <a:xfrm>
            <a:off x="2514600" y="2190750"/>
            <a:ext cx="3828011" cy="2356658"/>
          </a:xfrm>
        </p:spPr>
      </p:pic>
      <p:sp>
        <p:nvSpPr>
          <p:cNvPr id="4" name="Content Placeholder 3"/>
          <p:cNvSpPr>
            <a:spLocks noGrp="1"/>
          </p:cNvSpPr>
          <p:nvPr>
            <p:ph sz="half" idx="2"/>
          </p:nvPr>
        </p:nvSpPr>
        <p:spPr>
          <a:xfrm>
            <a:off x="304800" y="914400"/>
            <a:ext cx="8382000" cy="1428750"/>
          </a:xfrm>
        </p:spPr>
        <p:txBody>
          <a:bodyPr>
            <a:normAutofit fontScale="92500" lnSpcReduction="10000"/>
          </a:bodyPr>
          <a:lstStyle/>
          <a:p>
            <a:r>
              <a:rPr lang="en-US" dirty="0" smtClean="0"/>
              <a:t>Mars is about half the size of Earth.  This illustration shows the size difference between the two planets. Although Mars is smaller, has many similarities with Earth.</a:t>
            </a:r>
          </a:p>
          <a:p>
            <a:endParaRPr lang="en-US" dirty="0"/>
          </a:p>
        </p:txBody>
      </p:sp>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 of Martian Moons</a:t>
            </a:r>
            <a:endParaRPr lang="en-US" dirty="0"/>
          </a:p>
        </p:txBody>
      </p:sp>
      <p:sp>
        <p:nvSpPr>
          <p:cNvPr id="4" name="Content Placeholder 3"/>
          <p:cNvSpPr>
            <a:spLocks noGrp="1"/>
          </p:cNvSpPr>
          <p:nvPr>
            <p:ph sz="half" idx="2"/>
          </p:nvPr>
        </p:nvSpPr>
        <p:spPr>
          <a:xfrm>
            <a:off x="4572000" y="1200151"/>
            <a:ext cx="4343400" cy="3394472"/>
          </a:xfrm>
        </p:spPr>
        <p:txBody>
          <a:bodyPr/>
          <a:lstStyle/>
          <a:p>
            <a:r>
              <a:rPr lang="en-US" dirty="0" smtClean="0"/>
              <a:t>Deimos and Phobos are probably captured asteroids.  </a:t>
            </a:r>
          </a:p>
          <a:p>
            <a:r>
              <a:rPr lang="en-US" dirty="0" smtClean="0"/>
              <a:t>These two objects were disturbed from their previous orbits by Mars’ gravity, and now they orbit as moons.</a:t>
            </a:r>
          </a:p>
        </p:txBody>
      </p:sp>
      <p:pic>
        <p:nvPicPr>
          <p:cNvPr id="11" name="Content Placeholder 10" descr="MoonsOfMarsImproved3.gif"/>
          <p:cNvPicPr>
            <a:picLocks noGrp="1" noChangeAspect="1"/>
          </p:cNvPicPr>
          <p:nvPr>
            <p:ph sz="half" idx="1"/>
          </p:nvPr>
        </p:nvPicPr>
        <p:blipFill>
          <a:blip r:embed="rId2" cstate="print"/>
          <a:stretch>
            <a:fillRect/>
          </a:stretch>
        </p:blipFill>
        <p:spPr>
          <a:xfrm>
            <a:off x="952500" y="1373187"/>
            <a:ext cx="3048000" cy="3048000"/>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Deimos</a:t>
            </a:r>
            <a:endParaRPr lang="en-US" dirty="0"/>
          </a:p>
        </p:txBody>
      </p:sp>
      <p:pic>
        <p:nvPicPr>
          <p:cNvPr id="5" name="Content Placeholder 4" descr="Deimos-MRO.jpg"/>
          <p:cNvPicPr>
            <a:picLocks noGrp="1" noChangeAspect="1"/>
          </p:cNvPicPr>
          <p:nvPr>
            <p:ph sz="half" idx="1"/>
          </p:nvPr>
        </p:nvPicPr>
        <p:blipFill>
          <a:blip r:embed="rId2" cstate="print"/>
          <a:stretch>
            <a:fillRect/>
          </a:stretch>
        </p:blipFill>
        <p:spPr>
          <a:xfrm>
            <a:off x="838200" y="1047750"/>
            <a:ext cx="3124199" cy="3124199"/>
          </a:xfrm>
        </p:spPr>
      </p:pic>
      <p:sp>
        <p:nvSpPr>
          <p:cNvPr id="4" name="Content Placeholder 3"/>
          <p:cNvSpPr>
            <a:spLocks noGrp="1"/>
          </p:cNvSpPr>
          <p:nvPr>
            <p:ph sz="half" idx="2"/>
          </p:nvPr>
        </p:nvSpPr>
        <p:spPr>
          <a:xfrm>
            <a:off x="4572000" y="1428749"/>
            <a:ext cx="4038600" cy="3165873"/>
          </a:xfrm>
        </p:spPr>
        <p:txBody>
          <a:bodyPr/>
          <a:lstStyle/>
          <a:p>
            <a:r>
              <a:rPr lang="en-US" dirty="0" smtClean="0"/>
              <a:t>Deimos’ longest side is only about 9 miles.  </a:t>
            </a:r>
          </a:p>
          <a:p>
            <a:r>
              <a:rPr lang="en-US" dirty="0" smtClean="0"/>
              <a:t>Deimos and Phobos look very much like asteroids.</a:t>
            </a:r>
          </a:p>
          <a:p>
            <a:endParaRPr 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Deimos</a:t>
            </a:r>
            <a:endParaRPr lang="en-US" dirty="0"/>
          </a:p>
        </p:txBody>
      </p:sp>
      <p:pic>
        <p:nvPicPr>
          <p:cNvPr id="5" name="Content Placeholder 4" descr="Orbits_of_Phobos_and_Deimos.gif"/>
          <p:cNvPicPr>
            <a:picLocks noGrp="1" noChangeAspect="1"/>
          </p:cNvPicPr>
          <p:nvPr>
            <p:ph sz="half" idx="1"/>
          </p:nvPr>
        </p:nvPicPr>
        <p:blipFill>
          <a:blip r:embed="rId2" cstate="print"/>
          <a:stretch>
            <a:fillRect/>
          </a:stretch>
        </p:blipFill>
        <p:spPr>
          <a:xfrm>
            <a:off x="1371600" y="2114550"/>
            <a:ext cx="2133600" cy="1600200"/>
          </a:xfrm>
        </p:spPr>
      </p:pic>
      <p:sp>
        <p:nvSpPr>
          <p:cNvPr id="4" name="Content Placeholder 3"/>
          <p:cNvSpPr>
            <a:spLocks noGrp="1"/>
          </p:cNvSpPr>
          <p:nvPr>
            <p:ph sz="half" idx="2"/>
          </p:nvPr>
        </p:nvSpPr>
        <p:spPr>
          <a:xfrm>
            <a:off x="4648200" y="1123950"/>
            <a:ext cx="4038600" cy="3581400"/>
          </a:xfrm>
        </p:spPr>
        <p:txBody>
          <a:bodyPr>
            <a:normAutofit/>
          </a:bodyPr>
          <a:lstStyle/>
          <a:p>
            <a:r>
              <a:rPr lang="en-US" dirty="0" smtClean="0"/>
              <a:t>Deimos completes one orbit around Mars every 30.3 hours.  </a:t>
            </a:r>
          </a:p>
          <a:p>
            <a:r>
              <a:rPr lang="en-US" dirty="0" smtClean="0"/>
              <a:t>This means that this moon stays in the Martian sky for over two and a half days once it rises.</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Phobos</a:t>
            </a:r>
            <a:endParaRPr lang="en-US" dirty="0"/>
          </a:p>
        </p:txBody>
      </p:sp>
      <p:sp>
        <p:nvSpPr>
          <p:cNvPr id="4" name="Content Placeholder 3"/>
          <p:cNvSpPr>
            <a:spLocks noGrp="1"/>
          </p:cNvSpPr>
          <p:nvPr>
            <p:ph sz="half" idx="2"/>
          </p:nvPr>
        </p:nvSpPr>
        <p:spPr/>
        <p:txBody>
          <a:bodyPr/>
          <a:lstStyle/>
          <a:p>
            <a:r>
              <a:rPr lang="en-US" dirty="0" smtClean="0"/>
              <a:t>This moon is the larger of Mars’ moons.  Its longer diameter is under 14 miles long.</a:t>
            </a:r>
          </a:p>
          <a:p>
            <a:r>
              <a:rPr lang="en-US" dirty="0" smtClean="0"/>
              <a:t>It is also orbits closer to Mars than Deimos.</a:t>
            </a:r>
            <a:endParaRPr lang="en-US" dirty="0"/>
          </a:p>
        </p:txBody>
      </p:sp>
      <p:pic>
        <p:nvPicPr>
          <p:cNvPr id="5" name="Content Placeholder 4" descr="phobos15.jpg"/>
          <p:cNvPicPr>
            <a:picLocks noGrp="1" noChangeAspect="1"/>
          </p:cNvPicPr>
          <p:nvPr>
            <p:ph sz="half" idx="1"/>
          </p:nvPr>
        </p:nvPicPr>
        <p:blipFill>
          <a:blip r:embed="rId2" cstate="print"/>
          <a:stretch>
            <a:fillRect/>
          </a:stretch>
        </p:blipFill>
        <p:spPr>
          <a:xfrm>
            <a:off x="457200" y="1123950"/>
            <a:ext cx="4038600" cy="3230880"/>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Phobos</a:t>
            </a:r>
            <a:endParaRPr lang="en-US" dirty="0"/>
          </a:p>
        </p:txBody>
      </p:sp>
      <p:pic>
        <p:nvPicPr>
          <p:cNvPr id="5" name="Content Placeholder 4" descr="mars-moon-phobos_1807554i.jpg"/>
          <p:cNvPicPr>
            <a:picLocks noGrp="1" noChangeAspect="1"/>
          </p:cNvPicPr>
          <p:nvPr>
            <p:ph sz="half" idx="1"/>
          </p:nvPr>
        </p:nvPicPr>
        <p:blipFill>
          <a:blip r:embed="rId2" cstate="print"/>
          <a:srcRect l="10839" r="12387"/>
          <a:stretch>
            <a:fillRect/>
          </a:stretch>
        </p:blipFill>
        <p:spPr>
          <a:xfrm>
            <a:off x="914400" y="971550"/>
            <a:ext cx="2605733" cy="3394075"/>
          </a:xfrm>
        </p:spPr>
      </p:pic>
      <p:sp>
        <p:nvSpPr>
          <p:cNvPr id="4" name="Content Placeholder 3"/>
          <p:cNvSpPr>
            <a:spLocks noGrp="1"/>
          </p:cNvSpPr>
          <p:nvPr>
            <p:ph sz="half" idx="2"/>
          </p:nvPr>
        </p:nvSpPr>
        <p:spPr/>
        <p:txBody>
          <a:bodyPr/>
          <a:lstStyle/>
          <a:p>
            <a:r>
              <a:rPr lang="en-US" dirty="0" smtClean="0"/>
              <a:t>Phobos’ orbit only takes about 7 hours and 40 minutes.</a:t>
            </a:r>
          </a:p>
          <a:p>
            <a:r>
              <a:rPr lang="en-US" dirty="0" smtClean="0"/>
              <a:t>This is so fast that the moon rises over the West horizon and sets in the East.</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857250"/>
          </a:xfrm>
        </p:spPr>
        <p:txBody>
          <a:bodyPr/>
          <a:lstStyle/>
          <a:p>
            <a:r>
              <a:rPr lang="en-US" dirty="0" smtClean="0"/>
              <a:t>Phobos</a:t>
            </a:r>
            <a:endParaRPr lang="en-US" dirty="0"/>
          </a:p>
        </p:txBody>
      </p:sp>
      <p:pic>
        <p:nvPicPr>
          <p:cNvPr id="5" name="Content Placeholder 4" descr="Mars_Earth_scales.png"/>
          <p:cNvPicPr>
            <a:picLocks noGrp="1" noChangeAspect="1"/>
          </p:cNvPicPr>
          <p:nvPr>
            <p:ph sz="half" idx="1"/>
          </p:nvPr>
        </p:nvPicPr>
        <p:blipFill>
          <a:blip r:embed="rId2" cstate="print"/>
          <a:srcRect l="686" t="1947" r="686" b="1947"/>
          <a:stretch>
            <a:fillRect/>
          </a:stretch>
        </p:blipFill>
        <p:spPr>
          <a:xfrm>
            <a:off x="1719239" y="2395195"/>
            <a:ext cx="6162722" cy="2114916"/>
          </a:xfrm>
        </p:spPr>
      </p:pic>
      <p:sp>
        <p:nvSpPr>
          <p:cNvPr id="4" name="Content Placeholder 3"/>
          <p:cNvSpPr>
            <a:spLocks noGrp="1"/>
          </p:cNvSpPr>
          <p:nvPr>
            <p:ph sz="half" idx="2"/>
          </p:nvPr>
        </p:nvSpPr>
        <p:spPr>
          <a:xfrm>
            <a:off x="457200" y="819150"/>
            <a:ext cx="8229600" cy="1752600"/>
          </a:xfrm>
        </p:spPr>
        <p:txBody>
          <a:bodyPr>
            <a:normAutofit/>
          </a:bodyPr>
          <a:lstStyle/>
          <a:p>
            <a:r>
              <a:rPr lang="en-US" dirty="0" smtClean="0"/>
              <a:t>Phobos orbits closer to its host planet than any other moon in the Solar System.</a:t>
            </a:r>
          </a:p>
          <a:p>
            <a:r>
              <a:rPr lang="en-US" dirty="0" smtClean="0"/>
              <a:t>In fact, Phobos is orbiting too close to Mars!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Doomed Moon</a:t>
            </a:r>
            <a:endParaRPr lang="en-US" dirty="0"/>
          </a:p>
        </p:txBody>
      </p:sp>
      <p:pic>
        <p:nvPicPr>
          <p:cNvPr id="5" name="Content Placeholder 4" descr="548408_353407351412347_304963801_n.jpg"/>
          <p:cNvPicPr>
            <a:picLocks noGrp="1" noChangeAspect="1"/>
          </p:cNvPicPr>
          <p:nvPr>
            <p:ph sz="half" idx="1"/>
          </p:nvPr>
        </p:nvPicPr>
        <p:blipFill>
          <a:blip r:embed="rId2" cstate="print"/>
          <a:stretch>
            <a:fillRect/>
          </a:stretch>
        </p:blipFill>
        <p:spPr>
          <a:xfrm>
            <a:off x="457200" y="1281747"/>
            <a:ext cx="4038600" cy="3230880"/>
          </a:xfrm>
        </p:spPr>
      </p:pic>
      <p:sp>
        <p:nvSpPr>
          <p:cNvPr id="4" name="Content Placeholder 3"/>
          <p:cNvSpPr>
            <a:spLocks noGrp="1"/>
          </p:cNvSpPr>
          <p:nvPr>
            <p:ph sz="half" idx="2"/>
          </p:nvPr>
        </p:nvSpPr>
        <p:spPr/>
        <p:txBody>
          <a:bodyPr/>
          <a:lstStyle/>
          <a:p>
            <a:r>
              <a:rPr lang="en-US" dirty="0" smtClean="0"/>
              <a:t>Phobos is so close to Mars that it is slowly falling towards the planet.</a:t>
            </a:r>
          </a:p>
          <a:p>
            <a:r>
              <a:rPr lang="en-US" dirty="0" smtClean="0"/>
              <a:t>It will probably be pulled apart by Martian gravity in about 50 million years.</a:t>
            </a:r>
            <a:endParaRPr lang="en-US" dirty="0"/>
          </a:p>
        </p:txBody>
      </p:sp>
      <p:sp>
        <p:nvSpPr>
          <p:cNvPr id="6" name="Rectangle 5"/>
          <p:cNvSpPr/>
          <p:nvPr/>
        </p:nvSpPr>
        <p:spPr>
          <a:xfrm>
            <a:off x="6629400" y="4629150"/>
            <a:ext cx="21336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of Mars</a:t>
            </a:r>
            <a:endParaRPr lang="en-US" dirty="0"/>
          </a:p>
        </p:txBody>
      </p:sp>
      <p:sp>
        <p:nvSpPr>
          <p:cNvPr id="4" name="Content Placeholder 3"/>
          <p:cNvSpPr>
            <a:spLocks noGrp="1"/>
          </p:cNvSpPr>
          <p:nvPr>
            <p:ph sz="half" idx="2"/>
          </p:nvPr>
        </p:nvSpPr>
        <p:spPr>
          <a:xfrm>
            <a:off x="4648200" y="1200151"/>
            <a:ext cx="4038600" cy="3428999"/>
          </a:xfrm>
        </p:spPr>
        <p:txBody>
          <a:bodyPr/>
          <a:lstStyle/>
          <a:p>
            <a:r>
              <a:rPr lang="en-US" dirty="0" smtClean="0"/>
              <a:t>Exploration of Mars has been happening since people started looking at it with telescopes.  </a:t>
            </a:r>
          </a:p>
          <a:p>
            <a:r>
              <a:rPr lang="en-US" dirty="0" smtClean="0"/>
              <a:t>It wasn’t until the 20</a:t>
            </a:r>
            <a:r>
              <a:rPr lang="en-US" baseline="30000" dirty="0" smtClean="0"/>
              <a:t>th</a:t>
            </a:r>
            <a:r>
              <a:rPr lang="en-US" dirty="0" smtClean="0"/>
              <a:t> Century that we started sending probes to Mars.</a:t>
            </a:r>
            <a:endParaRPr lang="en-US" dirty="0"/>
          </a:p>
        </p:txBody>
      </p:sp>
      <p:pic>
        <p:nvPicPr>
          <p:cNvPr id="7" name="Content Placeholder 6" descr="Galileo_Looking_Through_A_Telescope.jpg"/>
          <p:cNvPicPr>
            <a:picLocks noGrp="1" noChangeAspect="1"/>
          </p:cNvPicPr>
          <p:nvPr>
            <p:ph sz="half" idx="1"/>
          </p:nvPr>
        </p:nvPicPr>
        <p:blipFill>
          <a:blip r:embed="rId2" cstate="print"/>
          <a:stretch>
            <a:fillRect/>
          </a:stretch>
        </p:blipFill>
        <p:spPr>
          <a:xfrm>
            <a:off x="457200" y="1371494"/>
            <a:ext cx="4038600" cy="3051387"/>
          </a:xfrm>
        </p:spPr>
      </p:pic>
      <p:sp>
        <p:nvSpPr>
          <p:cNvPr id="5" name="Rectangle 4"/>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Mariner 4</a:t>
            </a:r>
            <a:endParaRPr lang="en-US" dirty="0"/>
          </a:p>
        </p:txBody>
      </p:sp>
      <p:pic>
        <p:nvPicPr>
          <p:cNvPr id="5" name="Content Placeholder 4" descr="Mariner_3_and_4.jpg"/>
          <p:cNvPicPr>
            <a:picLocks noGrp="1" noChangeAspect="1"/>
          </p:cNvPicPr>
          <p:nvPr>
            <p:ph sz="half" idx="1"/>
          </p:nvPr>
        </p:nvPicPr>
        <p:blipFill>
          <a:blip r:embed="rId2" cstate="print"/>
          <a:stretch>
            <a:fillRect/>
          </a:stretch>
        </p:blipFill>
        <p:spPr>
          <a:xfrm>
            <a:off x="457200" y="1698228"/>
            <a:ext cx="4038600" cy="2397919"/>
          </a:xfrm>
        </p:spPr>
      </p:pic>
      <p:sp>
        <p:nvSpPr>
          <p:cNvPr id="4" name="Content Placeholder 3"/>
          <p:cNvSpPr>
            <a:spLocks noGrp="1"/>
          </p:cNvSpPr>
          <p:nvPr>
            <p:ph sz="half" idx="2"/>
          </p:nvPr>
        </p:nvSpPr>
        <p:spPr/>
        <p:txBody>
          <a:bodyPr/>
          <a:lstStyle/>
          <a:p>
            <a:r>
              <a:rPr lang="en-US" dirty="0" smtClean="0"/>
              <a:t>The first probe to successfully reach Mars was Mariner 4 in July 1965.  Three more Mariner spacecrafts were sent to Mars in following years.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Viking I and II</a:t>
            </a:r>
            <a:endParaRPr lang="en-US" dirty="0"/>
          </a:p>
        </p:txBody>
      </p:sp>
      <p:pic>
        <p:nvPicPr>
          <p:cNvPr id="5" name="Content Placeholder 4" descr="vikingorbiterandpayload.jpg"/>
          <p:cNvPicPr>
            <a:picLocks noGrp="1" noChangeAspect="1"/>
          </p:cNvPicPr>
          <p:nvPr>
            <p:ph sz="half" idx="1"/>
          </p:nvPr>
        </p:nvPicPr>
        <p:blipFill>
          <a:blip r:embed="rId2" cstate="print"/>
          <a:stretch>
            <a:fillRect/>
          </a:stretch>
        </p:blipFill>
        <p:spPr>
          <a:xfrm>
            <a:off x="1157559" y="1200150"/>
            <a:ext cx="2637882" cy="3394075"/>
          </a:xfrm>
        </p:spPr>
      </p:pic>
      <p:sp>
        <p:nvSpPr>
          <p:cNvPr id="4" name="Content Placeholder 3"/>
          <p:cNvSpPr>
            <a:spLocks noGrp="1"/>
          </p:cNvSpPr>
          <p:nvPr>
            <p:ph sz="half" idx="2"/>
          </p:nvPr>
        </p:nvSpPr>
        <p:spPr/>
        <p:txBody>
          <a:bodyPr/>
          <a:lstStyle/>
          <a:p>
            <a:r>
              <a:rPr lang="en-US" dirty="0" smtClean="0"/>
              <a:t>The Viking missions included orbiters and surface landers.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Terrestrial Planet</a:t>
            </a:r>
            <a:endParaRPr lang="en-US" dirty="0"/>
          </a:p>
        </p:txBody>
      </p:sp>
      <p:pic>
        <p:nvPicPr>
          <p:cNvPr id="5" name="Content Placeholder 4" descr="terrest_int.jpg"/>
          <p:cNvPicPr>
            <a:picLocks noGrp="1" noChangeAspect="1"/>
          </p:cNvPicPr>
          <p:nvPr>
            <p:ph sz="half" idx="1"/>
          </p:nvPr>
        </p:nvPicPr>
        <p:blipFill>
          <a:blip r:embed="rId2" cstate="print"/>
          <a:stretch>
            <a:fillRect/>
          </a:stretch>
        </p:blipFill>
        <p:spPr>
          <a:xfrm>
            <a:off x="1219200" y="2571750"/>
            <a:ext cx="6972084" cy="1859921"/>
          </a:xfrm>
        </p:spPr>
      </p:pic>
      <p:sp>
        <p:nvSpPr>
          <p:cNvPr id="4" name="Content Placeholder 3"/>
          <p:cNvSpPr>
            <a:spLocks noGrp="1"/>
          </p:cNvSpPr>
          <p:nvPr>
            <p:ph sz="half" idx="2"/>
          </p:nvPr>
        </p:nvSpPr>
        <p:spPr>
          <a:xfrm>
            <a:off x="304800" y="971550"/>
            <a:ext cx="8382000" cy="1543050"/>
          </a:xfrm>
        </p:spPr>
        <p:txBody>
          <a:bodyPr>
            <a:normAutofit fontScale="92500"/>
          </a:bodyPr>
          <a:lstStyle/>
          <a:p>
            <a:r>
              <a:rPr lang="en-US" dirty="0" smtClean="0"/>
              <a:t>Mars is a terrestrial planet.  That means that it is made of mostly solid matter, such as rock and metal.  </a:t>
            </a:r>
          </a:p>
          <a:p>
            <a:r>
              <a:rPr lang="en-US" dirty="0" smtClean="0"/>
              <a:t>Earth, Mars, Venus, and Mercury are all terrestrial planets.</a:t>
            </a:r>
            <a:endParaRPr lang="en-US" dirty="0"/>
          </a:p>
        </p:txBody>
      </p:sp>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Viking_Lander_Model.jpg"/>
          <p:cNvPicPr>
            <a:picLocks noGrp="1" noChangeAspect="1"/>
          </p:cNvPicPr>
          <p:nvPr>
            <p:ph sz="half" idx="1"/>
          </p:nvPr>
        </p:nvPicPr>
        <p:blipFill>
          <a:blip r:embed="rId2" cstate="print"/>
          <a:stretch>
            <a:fillRect/>
          </a:stretch>
        </p:blipFill>
        <p:spPr>
          <a:xfrm>
            <a:off x="457200" y="1268897"/>
            <a:ext cx="4038600" cy="3256580"/>
          </a:xfrm>
        </p:spPr>
      </p:pic>
      <p:sp>
        <p:nvSpPr>
          <p:cNvPr id="4" name="Content Placeholder 3"/>
          <p:cNvSpPr>
            <a:spLocks noGrp="1"/>
          </p:cNvSpPr>
          <p:nvPr>
            <p:ph sz="half" idx="2"/>
          </p:nvPr>
        </p:nvSpPr>
        <p:spPr/>
        <p:txBody>
          <a:bodyPr>
            <a:normAutofit/>
          </a:bodyPr>
          <a:lstStyle/>
          <a:p>
            <a:r>
              <a:rPr lang="en-US" dirty="0" smtClean="0"/>
              <a:t>In 1975, Viking 1 was the first spacecraft to successfully land on Mars.  These landers discovered that all the elements essential for life exist on Mars.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1000" y="285750"/>
            <a:ext cx="8305800" cy="1828799"/>
          </a:xfrm>
        </p:spPr>
        <p:txBody>
          <a:bodyPr/>
          <a:lstStyle/>
          <a:p>
            <a:r>
              <a:rPr lang="en-US" dirty="0" smtClean="0"/>
              <a:t>In 1993 NASA organized its plans for Mars by starting the Mars Exploration Program.  </a:t>
            </a:r>
            <a:endParaRPr lang="en-US" dirty="0"/>
          </a:p>
        </p:txBody>
      </p:sp>
      <p:pic>
        <p:nvPicPr>
          <p:cNvPr id="5" name="Content Placeholder 4" descr="MarsExplorationTimeline-20130710UpdatedBLACK.jpg"/>
          <p:cNvPicPr>
            <a:picLocks noGrp="1" noChangeAspect="1"/>
          </p:cNvPicPr>
          <p:nvPr>
            <p:ph sz="half" idx="1"/>
          </p:nvPr>
        </p:nvPicPr>
        <p:blipFill>
          <a:blip r:embed="rId2" cstate="print"/>
          <a:srcRect t="7996" b="15991"/>
          <a:stretch>
            <a:fillRect/>
          </a:stretch>
        </p:blipFill>
        <p:spPr>
          <a:xfrm>
            <a:off x="914400" y="1733550"/>
            <a:ext cx="7315200" cy="2506368"/>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Pathfinder/ Sojourner</a:t>
            </a:r>
            <a:endParaRPr lang="en-US" dirty="0"/>
          </a:p>
        </p:txBody>
      </p:sp>
      <p:pic>
        <p:nvPicPr>
          <p:cNvPr id="5" name="Content Placeholder 4" descr="marsrov1.jpg"/>
          <p:cNvPicPr>
            <a:picLocks noGrp="1" noChangeAspect="1"/>
          </p:cNvPicPr>
          <p:nvPr>
            <p:ph sz="half" idx="1"/>
          </p:nvPr>
        </p:nvPicPr>
        <p:blipFill>
          <a:blip r:embed="rId2" cstate="print"/>
          <a:stretch>
            <a:fillRect/>
          </a:stretch>
        </p:blipFill>
        <p:spPr>
          <a:xfrm>
            <a:off x="457200" y="1291213"/>
            <a:ext cx="4038600" cy="3211949"/>
          </a:xfrm>
        </p:spPr>
      </p:pic>
      <p:sp>
        <p:nvSpPr>
          <p:cNvPr id="4" name="Content Placeholder 3"/>
          <p:cNvSpPr>
            <a:spLocks noGrp="1"/>
          </p:cNvSpPr>
          <p:nvPr>
            <p:ph sz="half" idx="2"/>
          </p:nvPr>
        </p:nvSpPr>
        <p:spPr/>
        <p:txBody>
          <a:bodyPr/>
          <a:lstStyle/>
          <a:p>
            <a:r>
              <a:rPr lang="en-US" dirty="0" smtClean="0"/>
              <a:t>Sojourner was the first rover mission ever sent to Mars.  The information it gathered showed that water most likely existed for a long period of time in Mars’ past</a:t>
            </a:r>
            <a:r>
              <a:rPr lang="en-US" dirty="0"/>
              <a:t>.</a:t>
            </a:r>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Global Surveyor</a:t>
            </a:r>
            <a:endParaRPr lang="en-US" dirty="0"/>
          </a:p>
        </p:txBody>
      </p:sp>
      <p:pic>
        <p:nvPicPr>
          <p:cNvPr id="5" name="Content Placeholder 4" descr="mars_global_surveyor.jpg"/>
          <p:cNvPicPr>
            <a:picLocks noGrp="1" noChangeAspect="1"/>
          </p:cNvPicPr>
          <p:nvPr>
            <p:ph sz="half" idx="1"/>
          </p:nvPr>
        </p:nvPicPr>
        <p:blipFill>
          <a:blip r:embed="rId2" cstate="print"/>
          <a:stretch>
            <a:fillRect/>
          </a:stretch>
        </p:blipFill>
        <p:spPr>
          <a:xfrm>
            <a:off x="685800" y="1200150"/>
            <a:ext cx="2819400" cy="3232912"/>
          </a:xfrm>
        </p:spPr>
      </p:pic>
      <p:sp>
        <p:nvSpPr>
          <p:cNvPr id="4" name="Content Placeholder 3"/>
          <p:cNvSpPr>
            <a:spLocks noGrp="1"/>
          </p:cNvSpPr>
          <p:nvPr>
            <p:ph sz="half" idx="2"/>
          </p:nvPr>
        </p:nvSpPr>
        <p:spPr>
          <a:xfrm>
            <a:off x="3886200" y="1200151"/>
            <a:ext cx="4953000" cy="3394472"/>
          </a:xfrm>
        </p:spPr>
        <p:txBody>
          <a:bodyPr>
            <a:normAutofit lnSpcReduction="10000"/>
          </a:bodyPr>
          <a:lstStyle/>
          <a:p>
            <a:r>
              <a:rPr lang="en-US" dirty="0" smtClean="0"/>
              <a:t>Mars Global surveyor used laser altimeter measurements to provide highly accurate topographic maps of the surface, including canyons in the ice caps.  It also found deposits of the mineral hematite, which only forms in wet conditions.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Odyssey</a:t>
            </a:r>
            <a:endParaRPr lang="en-US" dirty="0"/>
          </a:p>
        </p:txBody>
      </p:sp>
      <p:sp>
        <p:nvSpPr>
          <p:cNvPr id="4" name="Content Placeholder 3"/>
          <p:cNvSpPr>
            <a:spLocks noGrp="1"/>
          </p:cNvSpPr>
          <p:nvPr>
            <p:ph sz="half" idx="2"/>
          </p:nvPr>
        </p:nvSpPr>
        <p:spPr>
          <a:xfrm>
            <a:off x="4267200" y="1352549"/>
            <a:ext cx="4572000" cy="3242073"/>
          </a:xfrm>
        </p:spPr>
        <p:txBody>
          <a:bodyPr>
            <a:normAutofit/>
          </a:bodyPr>
          <a:lstStyle/>
          <a:p>
            <a:r>
              <a:rPr lang="en-US" dirty="0" smtClean="0"/>
              <a:t>Mars Odyssey mapped the chemical elements contained in the Martian surface.  This led to the discovery of large amounts of water ice in the polar ice caps.</a:t>
            </a:r>
          </a:p>
        </p:txBody>
      </p:sp>
      <p:pic>
        <p:nvPicPr>
          <p:cNvPr id="1026" name="Picture 2" descr="2001_mars_odyssey_wizja"/>
          <p:cNvPicPr>
            <a:picLocks noChangeAspect="1" noChangeArrowheads="1"/>
          </p:cNvPicPr>
          <p:nvPr/>
        </p:nvPicPr>
        <p:blipFill>
          <a:blip r:embed="rId2" cstate="print"/>
          <a:srcRect/>
          <a:stretch>
            <a:fillRect/>
          </a:stretch>
        </p:blipFill>
        <p:spPr bwMode="auto">
          <a:xfrm>
            <a:off x="381000" y="1352550"/>
            <a:ext cx="3371977" cy="2743200"/>
          </a:xfrm>
          <a:prstGeom prst="rect">
            <a:avLst/>
          </a:prstGeom>
          <a:noFill/>
          <a:ln w="9525" algn="in">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Express</a:t>
            </a:r>
            <a:endParaRPr lang="en-US" dirty="0"/>
          </a:p>
        </p:txBody>
      </p:sp>
      <p:pic>
        <p:nvPicPr>
          <p:cNvPr id="5" name="Content Placeholder 4" descr="mars_express-2.jpeg"/>
          <p:cNvPicPr>
            <a:picLocks noGrp="1" noChangeAspect="1"/>
          </p:cNvPicPr>
          <p:nvPr>
            <p:ph sz="half" idx="1"/>
          </p:nvPr>
        </p:nvPicPr>
        <p:blipFill>
          <a:blip r:embed="rId2" cstate="print"/>
          <a:stretch>
            <a:fillRect/>
          </a:stretch>
        </p:blipFill>
        <p:spPr>
          <a:xfrm>
            <a:off x="304800" y="1352550"/>
            <a:ext cx="3618264" cy="2978035"/>
          </a:xfrm>
        </p:spPr>
      </p:pic>
      <p:sp>
        <p:nvSpPr>
          <p:cNvPr id="4" name="Content Placeholder 3"/>
          <p:cNvSpPr>
            <a:spLocks noGrp="1"/>
          </p:cNvSpPr>
          <p:nvPr>
            <p:ph sz="half" idx="2"/>
          </p:nvPr>
        </p:nvSpPr>
        <p:spPr>
          <a:xfrm>
            <a:off x="4114800" y="1123950"/>
            <a:ext cx="4800600" cy="3470673"/>
          </a:xfrm>
        </p:spPr>
        <p:txBody>
          <a:bodyPr>
            <a:normAutofit fontScale="92500"/>
          </a:bodyPr>
          <a:lstStyle/>
          <a:p>
            <a:r>
              <a:rPr lang="en-US" dirty="0" smtClean="0"/>
              <a:t>Mars Express is a mission run by the European Space Agency.  Its orbit is inclined 86.3 degrees from the equator so  it can study Mars’ polar ice caps.  It has discovered that the ice caps are made of about 85% frozen Carbon Dioxide (dry ice) and 15% frozen water.</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Mars Exploration Rovers</a:t>
            </a:r>
            <a:endParaRPr lang="en-US" dirty="0"/>
          </a:p>
        </p:txBody>
      </p:sp>
      <p:pic>
        <p:nvPicPr>
          <p:cNvPr id="5" name="Content Placeholder 4" descr="enduranceplus_opportunity_big.jpg"/>
          <p:cNvPicPr>
            <a:picLocks noGrp="1" noChangeAspect="1"/>
          </p:cNvPicPr>
          <p:nvPr>
            <p:ph sz="half" idx="1"/>
          </p:nvPr>
        </p:nvPicPr>
        <p:blipFill>
          <a:blip r:embed="rId2" cstate="print"/>
          <a:srcRect l="24000"/>
          <a:stretch>
            <a:fillRect/>
          </a:stretch>
        </p:blipFill>
        <p:spPr>
          <a:xfrm>
            <a:off x="584179" y="1504950"/>
            <a:ext cx="3378221" cy="2500313"/>
          </a:xfrm>
        </p:spPr>
      </p:pic>
      <p:sp>
        <p:nvSpPr>
          <p:cNvPr id="4" name="Content Placeholder 3"/>
          <p:cNvSpPr>
            <a:spLocks noGrp="1"/>
          </p:cNvSpPr>
          <p:nvPr>
            <p:ph sz="half" idx="2"/>
          </p:nvPr>
        </p:nvSpPr>
        <p:spPr>
          <a:xfrm>
            <a:off x="4495800" y="1123950"/>
            <a:ext cx="4191000" cy="3470673"/>
          </a:xfrm>
        </p:spPr>
        <p:txBody>
          <a:bodyPr>
            <a:normAutofit lnSpcReduction="10000"/>
          </a:bodyPr>
          <a:lstStyle/>
          <a:p>
            <a:r>
              <a:rPr lang="en-US" dirty="0" smtClean="0"/>
              <a:t>Spirit and Opportunity both found rocks that only form in the presence of water: basalt and gypsum.  This provides strong evidence for the existence of water on Mars millions of years ago.</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Reconnaissance Orbiter</a:t>
            </a:r>
            <a:endParaRPr lang="en-US" dirty="0"/>
          </a:p>
        </p:txBody>
      </p:sp>
      <p:pic>
        <p:nvPicPr>
          <p:cNvPr id="5" name="Content Placeholder 4" descr="Mars_Reconnaissance_Orbiter.jpg"/>
          <p:cNvPicPr>
            <a:picLocks noGrp="1" noChangeAspect="1"/>
          </p:cNvPicPr>
          <p:nvPr>
            <p:ph sz="half" idx="1"/>
          </p:nvPr>
        </p:nvPicPr>
        <p:blipFill>
          <a:blip r:embed="rId2" cstate="print"/>
          <a:stretch>
            <a:fillRect/>
          </a:stretch>
        </p:blipFill>
        <p:spPr>
          <a:xfrm>
            <a:off x="381000" y="1428750"/>
            <a:ext cx="3526533" cy="2722608"/>
          </a:xfrm>
        </p:spPr>
      </p:pic>
      <p:sp>
        <p:nvSpPr>
          <p:cNvPr id="4" name="Content Placeholder 3"/>
          <p:cNvSpPr>
            <a:spLocks noGrp="1"/>
          </p:cNvSpPr>
          <p:nvPr>
            <p:ph sz="half" idx="2"/>
          </p:nvPr>
        </p:nvSpPr>
        <p:spPr>
          <a:xfrm>
            <a:off x="4038600" y="1047750"/>
            <a:ext cx="4876800" cy="3581400"/>
          </a:xfrm>
        </p:spPr>
        <p:txBody>
          <a:bodyPr>
            <a:normAutofit fontScale="92500" lnSpcReduction="10000"/>
          </a:bodyPr>
          <a:lstStyle/>
          <a:p>
            <a:r>
              <a:rPr lang="en-US" dirty="0" smtClean="0"/>
              <a:t>This satellite is equipped with the largest camera ever sent to another planet, and is capable of scanning the surface and shallow subsurface of Mars.  </a:t>
            </a:r>
          </a:p>
          <a:p>
            <a:r>
              <a:rPr lang="en-US" dirty="0" smtClean="0"/>
              <a:t>It discovered city-sized subsurface glaciers, which could be a vital source of water for human explorers.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Phoenix</a:t>
            </a:r>
            <a:endParaRPr lang="en-US" dirty="0"/>
          </a:p>
        </p:txBody>
      </p:sp>
      <p:pic>
        <p:nvPicPr>
          <p:cNvPr id="5" name="Content Placeholder 4" descr="phoenixlander.jpg"/>
          <p:cNvPicPr>
            <a:picLocks noGrp="1" noChangeAspect="1"/>
          </p:cNvPicPr>
          <p:nvPr>
            <p:ph sz="half" idx="1"/>
          </p:nvPr>
        </p:nvPicPr>
        <p:blipFill>
          <a:blip r:embed="rId2" cstate="print"/>
          <a:stretch>
            <a:fillRect/>
          </a:stretch>
        </p:blipFill>
        <p:spPr>
          <a:xfrm>
            <a:off x="304800" y="1504950"/>
            <a:ext cx="3733800" cy="2338292"/>
          </a:xfrm>
        </p:spPr>
      </p:pic>
      <p:sp>
        <p:nvSpPr>
          <p:cNvPr id="4" name="Content Placeholder 3"/>
          <p:cNvSpPr>
            <a:spLocks noGrp="1"/>
          </p:cNvSpPr>
          <p:nvPr>
            <p:ph sz="half" idx="2"/>
          </p:nvPr>
        </p:nvSpPr>
        <p:spPr>
          <a:xfrm>
            <a:off x="4267200" y="1047750"/>
            <a:ext cx="4648200" cy="3546873"/>
          </a:xfrm>
        </p:spPr>
        <p:txBody>
          <a:bodyPr>
            <a:normAutofit fontScale="92500" lnSpcReduction="10000"/>
          </a:bodyPr>
          <a:lstStyle/>
          <a:p>
            <a:r>
              <a:rPr lang="en-US" dirty="0" smtClean="0"/>
              <a:t>This probe landed near Mars’ northern polar ice cap.  It was the first mission to study that region of Mars’ surface.  </a:t>
            </a:r>
          </a:p>
          <a:p>
            <a:r>
              <a:rPr lang="en-US" dirty="0" smtClean="0"/>
              <a:t>Phoenix observed clouds made of water ice and snow.  It found clay and calcium carbonate in soil samples, both of which form in wet areas.</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Curiosity</a:t>
            </a:r>
            <a:endParaRPr lang="en-US" dirty="0"/>
          </a:p>
        </p:txBody>
      </p:sp>
      <p:pic>
        <p:nvPicPr>
          <p:cNvPr id="5" name="Content Placeholder 4" descr="nasa-NASA-curiosity-mars-rover-00-1-1024x808.jpg"/>
          <p:cNvPicPr>
            <a:picLocks noGrp="1" noChangeAspect="1"/>
          </p:cNvPicPr>
          <p:nvPr>
            <p:ph sz="half" idx="1"/>
          </p:nvPr>
        </p:nvPicPr>
        <p:blipFill>
          <a:blip r:embed="rId2" cstate="print"/>
          <a:stretch>
            <a:fillRect/>
          </a:stretch>
        </p:blipFill>
        <p:spPr>
          <a:xfrm>
            <a:off x="457200" y="1276350"/>
            <a:ext cx="3505200" cy="2765822"/>
          </a:xfrm>
        </p:spPr>
      </p:pic>
      <p:sp>
        <p:nvSpPr>
          <p:cNvPr id="4" name="Content Placeholder 3"/>
          <p:cNvSpPr>
            <a:spLocks noGrp="1"/>
          </p:cNvSpPr>
          <p:nvPr>
            <p:ph sz="half" idx="2"/>
          </p:nvPr>
        </p:nvSpPr>
        <p:spPr>
          <a:xfrm>
            <a:off x="4191000" y="1047750"/>
            <a:ext cx="4724400" cy="3546873"/>
          </a:xfrm>
        </p:spPr>
        <p:txBody>
          <a:bodyPr>
            <a:normAutofit fontScale="92500" lnSpcReduction="20000"/>
          </a:bodyPr>
          <a:lstStyle/>
          <a:p>
            <a:r>
              <a:rPr lang="en-US" dirty="0" smtClean="0"/>
              <a:t>By taking measurements during its interplanetary flight, Curiosity  discovered that there is a dangerously high level of radiation in space between Earth and Mars.  </a:t>
            </a:r>
          </a:p>
          <a:p>
            <a:r>
              <a:rPr lang="en-US" dirty="0" smtClean="0"/>
              <a:t>Once on Mars, another of its discoveries was an ancient lakebed that could have supported life.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Land</a:t>
            </a:r>
            <a:endParaRPr lang="en-US" dirty="0"/>
          </a:p>
        </p:txBody>
      </p:sp>
      <p:pic>
        <p:nvPicPr>
          <p:cNvPr id="5" name="Content Placeholder 4" descr="MarsQuickFacts_landarea.png"/>
          <p:cNvPicPr>
            <a:picLocks noGrp="1" noChangeAspect="1"/>
          </p:cNvPicPr>
          <p:nvPr>
            <p:ph sz="half" idx="1"/>
          </p:nvPr>
        </p:nvPicPr>
        <p:blipFill>
          <a:blip r:embed="rId2" cstate="print"/>
          <a:stretch>
            <a:fillRect/>
          </a:stretch>
        </p:blipFill>
        <p:spPr>
          <a:xfrm>
            <a:off x="609600" y="1337482"/>
            <a:ext cx="3544846" cy="2843933"/>
          </a:xfrm>
        </p:spPr>
      </p:pic>
      <p:sp>
        <p:nvSpPr>
          <p:cNvPr id="4" name="Content Placeholder 3"/>
          <p:cNvSpPr>
            <a:spLocks noGrp="1"/>
          </p:cNvSpPr>
          <p:nvPr>
            <p:ph sz="half" idx="2"/>
          </p:nvPr>
        </p:nvSpPr>
        <p:spPr>
          <a:xfrm>
            <a:off x="4648200" y="1352550"/>
            <a:ext cx="4038600" cy="3165872"/>
          </a:xfrm>
        </p:spPr>
        <p:txBody>
          <a:bodyPr>
            <a:normAutofit lnSpcReduction="10000"/>
          </a:bodyPr>
          <a:lstStyle/>
          <a:p>
            <a:r>
              <a:rPr lang="en-US" dirty="0" smtClean="0"/>
              <a:t>All of the water on Mars is either evaporated or frozen.  This means that all of Mars is dry land.</a:t>
            </a:r>
          </a:p>
          <a:p>
            <a:r>
              <a:rPr lang="en-US" dirty="0" smtClean="0"/>
              <a:t>Even though it is half the size of Earth, Mars has just as much dry land.</a:t>
            </a:r>
          </a:p>
        </p:txBody>
      </p:sp>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MAVEN (Mars Atmosphere and Volatile Evolution) </a:t>
            </a:r>
            <a:endParaRPr lang="en-US" dirty="0"/>
          </a:p>
        </p:txBody>
      </p:sp>
      <p:pic>
        <p:nvPicPr>
          <p:cNvPr id="5" name="Content Placeholder 4" descr="Artist_concept_of_MAVEN_spacecraft.jpg"/>
          <p:cNvPicPr>
            <a:picLocks noGrp="1" noChangeAspect="1"/>
          </p:cNvPicPr>
          <p:nvPr>
            <p:ph sz="half" idx="1"/>
          </p:nvPr>
        </p:nvPicPr>
        <p:blipFill>
          <a:blip r:embed="rId2" cstate="print"/>
          <a:stretch>
            <a:fillRect/>
          </a:stretch>
        </p:blipFill>
        <p:spPr>
          <a:xfrm>
            <a:off x="381000" y="1581150"/>
            <a:ext cx="4038600" cy="2272722"/>
          </a:xfrm>
        </p:spPr>
      </p:pic>
      <p:sp>
        <p:nvSpPr>
          <p:cNvPr id="4" name="Content Placeholder 3"/>
          <p:cNvSpPr>
            <a:spLocks noGrp="1"/>
          </p:cNvSpPr>
          <p:nvPr>
            <p:ph sz="half" idx="2"/>
          </p:nvPr>
        </p:nvSpPr>
        <p:spPr>
          <a:xfrm>
            <a:off x="4648200" y="1428749"/>
            <a:ext cx="4267200" cy="3165873"/>
          </a:xfrm>
        </p:spPr>
        <p:txBody>
          <a:bodyPr/>
          <a:lstStyle/>
          <a:p>
            <a:r>
              <a:rPr lang="en-US" dirty="0" smtClean="0"/>
              <a:t>MAVEN has sensors designed to measure Mars’ atmosphere in several ways.  These measurements will help determine why Mars is losing its atmosphere.</a:t>
            </a:r>
            <a:endParaRPr lang="en-US" dirty="0"/>
          </a:p>
        </p:txBody>
      </p:sp>
      <p:sp>
        <p:nvSpPr>
          <p:cNvPr id="6" name="Rectangle 5"/>
          <p:cNvSpPr/>
          <p:nvPr/>
        </p:nvSpPr>
        <p:spPr>
          <a:xfrm>
            <a:off x="6629400" y="4629150"/>
            <a:ext cx="21336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Mars and Earth Similarities</a:t>
            </a:r>
            <a:endParaRPr lang="en-US" dirty="0"/>
          </a:p>
        </p:txBody>
      </p:sp>
      <p:pic>
        <p:nvPicPr>
          <p:cNvPr id="5" name="Content Placeholder 4" descr="Marsearth length of day.png"/>
          <p:cNvPicPr>
            <a:picLocks noGrp="1" noChangeAspect="1"/>
          </p:cNvPicPr>
          <p:nvPr>
            <p:ph sz="half" idx="1"/>
          </p:nvPr>
        </p:nvPicPr>
        <p:blipFill>
          <a:blip r:embed="rId2" cstate="print"/>
          <a:srcRect l="336" t="333"/>
          <a:stretch>
            <a:fillRect/>
          </a:stretch>
        </p:blipFill>
        <p:spPr>
          <a:xfrm>
            <a:off x="924214" y="1334419"/>
            <a:ext cx="2914629" cy="2934256"/>
          </a:xfrm>
        </p:spPr>
      </p:pic>
      <p:sp>
        <p:nvSpPr>
          <p:cNvPr id="4" name="Content Placeholder 3"/>
          <p:cNvSpPr>
            <a:spLocks noGrp="1"/>
          </p:cNvSpPr>
          <p:nvPr>
            <p:ph sz="half" idx="2"/>
          </p:nvPr>
        </p:nvSpPr>
        <p:spPr>
          <a:xfrm>
            <a:off x="4648200" y="1657349"/>
            <a:ext cx="4038600" cy="2937273"/>
          </a:xfrm>
        </p:spPr>
        <p:txBody>
          <a:bodyPr/>
          <a:lstStyle/>
          <a:p>
            <a:r>
              <a:rPr lang="en-US" dirty="0" smtClean="0"/>
              <a:t>At 24 hours 37 minutes, the length of one day on Mars is almost the same as on Earth.</a:t>
            </a:r>
          </a:p>
          <a:p>
            <a:endParaRPr lang="en-US" dirty="0"/>
          </a:p>
        </p:txBody>
      </p:sp>
      <p:sp>
        <p:nvSpPr>
          <p:cNvPr id="6" name="TextBox 5">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dirty="0" smtClean="0"/>
              <a:t>Mars and Earth Similarities</a:t>
            </a:r>
            <a:endParaRPr lang="en-US" dirty="0"/>
          </a:p>
        </p:txBody>
      </p:sp>
      <p:pic>
        <p:nvPicPr>
          <p:cNvPr id="5" name="Content Placeholder 4" descr="f04da2db1122118aa7c141.jpg"/>
          <p:cNvPicPr>
            <a:picLocks noGrp="1" noChangeAspect="1"/>
          </p:cNvPicPr>
          <p:nvPr>
            <p:ph sz="half" idx="1"/>
          </p:nvPr>
        </p:nvPicPr>
        <p:blipFill>
          <a:blip r:embed="rId2" cstate="print"/>
          <a:stretch>
            <a:fillRect/>
          </a:stretch>
        </p:blipFill>
        <p:spPr>
          <a:xfrm>
            <a:off x="457200" y="1962164"/>
            <a:ext cx="4038600" cy="1870047"/>
          </a:xfrm>
        </p:spPr>
      </p:pic>
      <p:sp>
        <p:nvSpPr>
          <p:cNvPr id="4" name="Content Placeholder 3"/>
          <p:cNvSpPr>
            <a:spLocks noGrp="1"/>
          </p:cNvSpPr>
          <p:nvPr>
            <p:ph sz="half" idx="2"/>
          </p:nvPr>
        </p:nvSpPr>
        <p:spPr>
          <a:xfrm>
            <a:off x="4724400" y="971550"/>
            <a:ext cx="4038600" cy="3810000"/>
          </a:xfrm>
        </p:spPr>
        <p:txBody>
          <a:bodyPr>
            <a:normAutofit fontScale="92500" lnSpcReduction="10000"/>
          </a:bodyPr>
          <a:lstStyle/>
          <a:p>
            <a:r>
              <a:rPr lang="en-US" dirty="0" smtClean="0"/>
              <a:t>Mars is tilted on its axis of rotation like Earth.  </a:t>
            </a:r>
          </a:p>
          <a:p>
            <a:r>
              <a:rPr lang="en-US" dirty="0" smtClean="0"/>
              <a:t>Earth is tilted 23.5° and  Mars is tilted 25°.  </a:t>
            </a:r>
          </a:p>
          <a:p>
            <a:r>
              <a:rPr lang="en-US" dirty="0" smtClean="0"/>
              <a:t>This means that Mars has seasons just like Earth.  Because Mars’ orbit is almost twice as long, so are its seasons.</a:t>
            </a:r>
            <a:endParaRPr lang="en-US" dirty="0"/>
          </a:p>
        </p:txBody>
      </p:sp>
      <p:sp>
        <p:nvSpPr>
          <p:cNvPr id="6" name="Rectangle 5"/>
          <p:cNvSpPr/>
          <p:nvPr/>
        </p:nvSpPr>
        <p:spPr>
          <a:xfrm>
            <a:off x="6629400" y="4629150"/>
            <a:ext cx="21336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Martian Atmosphere</a:t>
            </a:r>
            <a:endParaRPr lang="en-US" dirty="0"/>
          </a:p>
        </p:txBody>
      </p:sp>
      <p:pic>
        <p:nvPicPr>
          <p:cNvPr id="5" name="Content Placeholder 4" descr="Marsearth atmosphere.png"/>
          <p:cNvPicPr>
            <a:picLocks noGrp="1" noChangeAspect="1"/>
          </p:cNvPicPr>
          <p:nvPr>
            <p:ph sz="half" idx="1"/>
          </p:nvPr>
        </p:nvPicPr>
        <p:blipFill>
          <a:blip r:embed="rId2" cstate="print"/>
          <a:srcRect l="162" t="265"/>
          <a:stretch>
            <a:fillRect/>
          </a:stretch>
        </p:blipFill>
        <p:spPr>
          <a:xfrm>
            <a:off x="201427" y="1283910"/>
            <a:ext cx="4669179" cy="2844896"/>
          </a:xfrm>
        </p:spPr>
      </p:pic>
      <p:sp>
        <p:nvSpPr>
          <p:cNvPr id="4" name="Content Placeholder 3"/>
          <p:cNvSpPr>
            <a:spLocks noGrp="1"/>
          </p:cNvSpPr>
          <p:nvPr>
            <p:ph sz="half" idx="2"/>
          </p:nvPr>
        </p:nvSpPr>
        <p:spPr>
          <a:xfrm>
            <a:off x="5029200" y="1082278"/>
            <a:ext cx="3886200" cy="3394472"/>
          </a:xfrm>
        </p:spPr>
        <p:txBody>
          <a:bodyPr>
            <a:normAutofit lnSpcReduction="10000"/>
          </a:bodyPr>
          <a:lstStyle/>
          <a:p>
            <a:r>
              <a:rPr lang="en-US" dirty="0" smtClean="0"/>
              <a:t>Mars has an atmosphere, but it is much different from Earth’s.</a:t>
            </a:r>
          </a:p>
          <a:p>
            <a:r>
              <a:rPr lang="en-US" dirty="0" smtClean="0"/>
              <a:t>The atmosphere on Mars is made of 95% carbon dioxide.  It is also much thinner than Earth’s, at only about 1% as dense.</a:t>
            </a:r>
            <a:endParaRPr lang="en-US" dirty="0"/>
          </a:p>
        </p:txBody>
      </p:sp>
      <p:sp>
        <p:nvSpPr>
          <p:cNvPr id="6" name="TextBox 5"/>
          <p:cNvSpPr txBox="1"/>
          <p:nvPr/>
        </p:nvSpPr>
        <p:spPr>
          <a:xfrm>
            <a:off x="228600" y="2571750"/>
            <a:ext cx="762000" cy="369332"/>
          </a:xfrm>
          <a:prstGeom prst="rect">
            <a:avLst/>
          </a:prstGeom>
          <a:noFill/>
        </p:spPr>
        <p:txBody>
          <a:bodyPr wrap="square" rtlCol="0">
            <a:spAutoFit/>
          </a:bodyPr>
          <a:lstStyle/>
          <a:p>
            <a:r>
              <a:rPr lang="en-US" dirty="0" smtClean="0">
                <a:solidFill>
                  <a:schemeClr val="bg1">
                    <a:lumMod val="95000"/>
                  </a:schemeClr>
                </a:solidFill>
              </a:rPr>
              <a:t>Earth</a:t>
            </a:r>
            <a:endParaRPr lang="en-US" dirty="0">
              <a:solidFill>
                <a:schemeClr val="bg1">
                  <a:lumMod val="95000"/>
                </a:schemeClr>
              </a:solidFill>
            </a:endParaRPr>
          </a:p>
        </p:txBody>
      </p:sp>
      <p:sp>
        <p:nvSpPr>
          <p:cNvPr id="7" name="TextBox 6"/>
          <p:cNvSpPr txBox="1"/>
          <p:nvPr/>
        </p:nvSpPr>
        <p:spPr>
          <a:xfrm>
            <a:off x="4191000" y="2647950"/>
            <a:ext cx="762000" cy="369332"/>
          </a:xfrm>
          <a:prstGeom prst="rect">
            <a:avLst/>
          </a:prstGeom>
          <a:noFill/>
        </p:spPr>
        <p:txBody>
          <a:bodyPr wrap="square" rtlCol="0">
            <a:spAutoFit/>
          </a:bodyPr>
          <a:lstStyle/>
          <a:p>
            <a:r>
              <a:rPr lang="en-US" dirty="0" smtClean="0">
                <a:solidFill>
                  <a:schemeClr val="bg1">
                    <a:lumMod val="95000"/>
                  </a:schemeClr>
                </a:solidFill>
              </a:rPr>
              <a:t>Mars</a:t>
            </a:r>
            <a:endParaRPr lang="en-US" dirty="0">
              <a:solidFill>
                <a:schemeClr val="bg1">
                  <a:lumMod val="95000"/>
                </a:schemeClr>
              </a:solidFill>
            </a:endParaRPr>
          </a:p>
        </p:txBody>
      </p:sp>
      <p:sp>
        <p:nvSpPr>
          <p:cNvPr id="8" name="Rectangle 7"/>
          <p:cNvSpPr/>
          <p:nvPr/>
        </p:nvSpPr>
        <p:spPr>
          <a:xfrm>
            <a:off x="457200" y="4629150"/>
            <a:ext cx="2057400" cy="514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hlinkClick r:id="rId3" action="ppaction://hlinksldjump"/>
          </p:cNvPr>
          <p:cNvSpPr txBox="1"/>
          <p:nvPr/>
        </p:nvSpPr>
        <p:spPr>
          <a:xfrm>
            <a:off x="4648200" y="4686300"/>
            <a:ext cx="1905000" cy="369332"/>
          </a:xfrm>
          <a:prstGeom prst="rect">
            <a:avLst/>
          </a:prstGeom>
          <a:solidFill>
            <a:srgbClr val="EE643E"/>
          </a:solidFill>
        </p:spPr>
        <p:txBody>
          <a:bodyPr wrap="square" rtlCol="0">
            <a:spAutoFit/>
          </a:bodyPr>
          <a:lstStyle/>
          <a:p>
            <a:pPr algn="ctr"/>
            <a:r>
              <a:rPr lang="en-US" dirty="0" smtClean="0"/>
              <a:t>Planet Menu</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2326</TotalTime>
  <Words>2059</Words>
  <Application>Microsoft Office PowerPoint</Application>
  <PresentationFormat>On-screen Show (16:9)</PresentationFormat>
  <Paragraphs>210</Paragraphs>
  <Slides>65</Slides>
  <Notes>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Mars</vt:lpstr>
      <vt:lpstr>PowerPoint Presentation</vt:lpstr>
      <vt:lpstr>The Planet</vt:lpstr>
      <vt:lpstr>Mars and Earth</vt:lpstr>
      <vt:lpstr>Terrestrial Planet</vt:lpstr>
      <vt:lpstr>Martian Land</vt:lpstr>
      <vt:lpstr>Mars and Earth Similarities</vt:lpstr>
      <vt:lpstr>Mars and Earth Similarities</vt:lpstr>
      <vt:lpstr>Martian Atmosphere</vt:lpstr>
      <vt:lpstr>Martian Atmosphere</vt:lpstr>
      <vt:lpstr>Martian Atmosphere</vt:lpstr>
      <vt:lpstr>Mars’ Disappearing Atmosphere </vt:lpstr>
      <vt:lpstr>Mars’ Disappearing Atmosphere </vt:lpstr>
      <vt:lpstr>Mars’ Disappearing Atmosphere </vt:lpstr>
      <vt:lpstr>Mars’ Disappearing Atmosphere </vt:lpstr>
      <vt:lpstr>Dust Storms</vt:lpstr>
      <vt:lpstr>Clues about Dust Storms</vt:lpstr>
      <vt:lpstr>Clue 1: Aridness</vt:lpstr>
      <vt:lpstr>Clue 1: Aridness</vt:lpstr>
      <vt:lpstr>Clue 2: Low Martian Gravity</vt:lpstr>
      <vt:lpstr>Clue 2: Low Martian Gravity</vt:lpstr>
      <vt:lpstr>Clue 3: Daily temperature changes</vt:lpstr>
      <vt:lpstr>Clue 3: Daily temperature changes</vt:lpstr>
      <vt:lpstr>Martian Dust Storms</vt:lpstr>
      <vt:lpstr>Martian Surface Features</vt:lpstr>
      <vt:lpstr>Valleys</vt:lpstr>
      <vt:lpstr>Valles Marineris</vt:lpstr>
      <vt:lpstr>Valleys</vt:lpstr>
      <vt:lpstr>Martian River Valleys</vt:lpstr>
      <vt:lpstr>Valles Marineris</vt:lpstr>
      <vt:lpstr>Valles Marineris</vt:lpstr>
      <vt:lpstr>Volcanoes</vt:lpstr>
      <vt:lpstr>Volcanoes</vt:lpstr>
      <vt:lpstr>Martian Volcanoes</vt:lpstr>
      <vt:lpstr>Martian Volcanoes</vt:lpstr>
      <vt:lpstr>Craters</vt:lpstr>
      <vt:lpstr>Craters</vt:lpstr>
      <vt:lpstr>Martian Moons</vt:lpstr>
      <vt:lpstr>Martian Moon Shape</vt:lpstr>
      <vt:lpstr>Origin of Martian Moons</vt:lpstr>
      <vt:lpstr>Deimos</vt:lpstr>
      <vt:lpstr>Deimos</vt:lpstr>
      <vt:lpstr>Phobos</vt:lpstr>
      <vt:lpstr>Phobos</vt:lpstr>
      <vt:lpstr>Phobos</vt:lpstr>
      <vt:lpstr>Mars’ Doomed Moon</vt:lpstr>
      <vt:lpstr>Exploration of Mars</vt:lpstr>
      <vt:lpstr>Mariner 4</vt:lpstr>
      <vt:lpstr>Viking I and II</vt:lpstr>
      <vt:lpstr>PowerPoint Presentation</vt:lpstr>
      <vt:lpstr>PowerPoint Presentation</vt:lpstr>
      <vt:lpstr>Pathfinder/ Sojourner</vt:lpstr>
      <vt:lpstr>Mars Global Surveyor</vt:lpstr>
      <vt:lpstr>Mars Odyssey</vt:lpstr>
      <vt:lpstr>Mars Express</vt:lpstr>
      <vt:lpstr>Mars Exploration Rovers</vt:lpstr>
      <vt:lpstr>Mars Reconnaissance Orbiter</vt:lpstr>
      <vt:lpstr>Phoenix</vt:lpstr>
      <vt:lpstr>Curiosity</vt:lpstr>
      <vt:lpstr>MAVEN (Mars Atmosphere and Volatile Evolution) </vt:lpstr>
      <vt:lpstr>PowerPoint Presentation</vt:lpstr>
      <vt:lpstr>PowerPoint Presentation</vt:lpstr>
      <vt:lpstr>PowerPoint Presentation</vt:lpstr>
      <vt:lpstr>PowerPoint Presentation</vt:lpstr>
      <vt:lpstr>PowerPoint Presentation</vt:lpstr>
    </vt:vector>
  </TitlesOfParts>
  <Company>WSU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Student</dc:creator>
  <cp:lastModifiedBy>LAPO</cp:lastModifiedBy>
  <cp:revision>198</cp:revision>
  <dcterms:created xsi:type="dcterms:W3CDTF">2013-12-11T19:40:32Z</dcterms:created>
  <dcterms:modified xsi:type="dcterms:W3CDTF">2014-05-11T01:18:42Z</dcterms:modified>
</cp:coreProperties>
</file>